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56" r:id="rId5"/>
    <p:sldId id="269" r:id="rId6"/>
    <p:sldId id="270" r:id="rId7"/>
    <p:sldId id="260" r:id="rId8"/>
    <p:sldId id="271" r:id="rId9"/>
    <p:sldId id="272" r:id="rId10"/>
    <p:sldId id="273" r:id="rId11"/>
    <p:sldId id="274" r:id="rId12"/>
    <p:sldId id="275" r:id="rId13"/>
    <p:sldId id="277" r:id="rId14"/>
    <p:sldId id="276" r:id="rId15"/>
    <p:sldId id="278" r:id="rId16"/>
    <p:sldId id="267"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93" d="100"/>
          <a:sy n="93" d="100"/>
        </p:scale>
        <p:origin x="84" y="34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rtlCol="0"/>
        <a:lstStyle/>
        <a:p>
          <a:pPr>
            <a:lnSpc>
              <a:spcPct val="100000"/>
            </a:lnSpc>
          </a:pPr>
          <a:r>
            <a:rPr lang="es" dirty="0"/>
            <a:t>Introducción</a:t>
          </a:r>
        </a:p>
      </dgm:t>
    </dgm:pt>
    <dgm:pt modelId="{A1BB3DDB-A2CF-407F-9044-E3AC1B808421}" type="parTrans" cxnId="{ACB259CB-0782-437C-AE91-04CE095D2AE5}">
      <dgm:prSet/>
      <dgm:spPr/>
      <dgm:t>
        <a:bodyPr rtlCol="0"/>
        <a:lstStyle/>
        <a:p>
          <a:pPr rtl="0"/>
          <a:endParaRPr lang="en-US"/>
        </a:p>
      </dgm:t>
    </dgm:pt>
    <dgm:pt modelId="{F397379E-0BDA-46CE-8393-B1D10C55E1BA}" type="sibTrans" cxnId="{ACB259CB-0782-437C-AE91-04CE095D2AE5}">
      <dgm:prSet/>
      <dgm:spPr/>
      <dgm:t>
        <a:bodyPr rtlCol="0"/>
        <a:lstStyle/>
        <a:p>
          <a:pPr rtl="0"/>
          <a:endParaRPr lang="en-US"/>
        </a:p>
      </dgm:t>
    </dgm:pt>
    <dgm:pt modelId="{6ABE9384-859D-4C4C-B983-2B1E39A8B348}">
      <dgm:prSet phldrT="[Text]"/>
      <dgm:spPr/>
      <dgm:t>
        <a:bodyPr rtlCol="0"/>
        <a:lstStyle/>
        <a:p>
          <a:pPr>
            <a:lnSpc>
              <a:spcPct val="100000"/>
            </a:lnSpc>
          </a:pPr>
          <a:r>
            <a:rPr lang="es" dirty="0"/>
            <a:t>Hipótesis y preguntas de interses</a:t>
          </a:r>
        </a:p>
      </dgm:t>
    </dgm:pt>
    <dgm:pt modelId="{4C63E530-1425-407B-8508-FAC57680DEF0}" type="parTrans" cxnId="{929B611D-ADB7-45E4-812D-4E288BD2D31C}">
      <dgm:prSet/>
      <dgm:spPr/>
      <dgm:t>
        <a:bodyPr rtlCol="0"/>
        <a:lstStyle/>
        <a:p>
          <a:pPr rtl="0"/>
          <a:endParaRPr lang="en-US"/>
        </a:p>
      </dgm:t>
    </dgm:pt>
    <dgm:pt modelId="{012549DD-A1CA-4571-A981-CFD78093EB20}" type="sibTrans" cxnId="{929B611D-ADB7-45E4-812D-4E288BD2D31C}">
      <dgm:prSet/>
      <dgm:spPr/>
      <dgm:t>
        <a:bodyPr rtlCol="0"/>
        <a:lstStyle/>
        <a:p>
          <a:pPr rtl="0"/>
          <a:endParaRPr lang="en-US"/>
        </a:p>
      </dgm:t>
    </dgm:pt>
    <dgm:pt modelId="{F7214975-5AC4-4CF8-9015-322498751A8A}">
      <dgm:prSet phldrT="[Text]"/>
      <dgm:spPr/>
      <dgm:t>
        <a:bodyPr rtlCol="0"/>
        <a:lstStyle/>
        <a:p>
          <a:pPr>
            <a:lnSpc>
              <a:spcPct val="100000"/>
            </a:lnSpc>
          </a:pPr>
          <a:r>
            <a:rPr lang="es" dirty="0"/>
            <a:t>Metadata</a:t>
          </a:r>
        </a:p>
      </dgm:t>
    </dgm:pt>
    <dgm:pt modelId="{51AC1870-5B81-422A-9A2E-E1F58EF50843}" type="parTrans" cxnId="{B7CE7116-0D68-4E90-AA49-C97B6B372915}">
      <dgm:prSet/>
      <dgm:spPr/>
      <dgm:t>
        <a:bodyPr rtlCol="0"/>
        <a:lstStyle/>
        <a:p>
          <a:pPr rtl="0"/>
          <a:endParaRPr lang="en-US"/>
        </a:p>
      </dgm:t>
    </dgm:pt>
    <dgm:pt modelId="{CE7BE2A3-5633-4666-BB75-6164E26282D5}" type="sibTrans" cxnId="{B7CE7116-0D68-4E90-AA49-C97B6B372915}">
      <dgm:prSet/>
      <dgm:spPr/>
      <dgm:t>
        <a:bodyPr rtlCol="0"/>
        <a:lstStyle/>
        <a:p>
          <a:pPr rtl="0"/>
          <a:endParaRPr lang="en-US"/>
        </a:p>
      </dgm:t>
    </dgm:pt>
    <dgm:pt modelId="{AD01FE9A-DE94-4DC7-90BF-B3329E324038}">
      <dgm:prSet phldrT="[Text]"/>
      <dgm:spPr/>
      <dgm:t>
        <a:bodyPr rtlCol="0"/>
        <a:lstStyle/>
        <a:p>
          <a:pPr>
            <a:lnSpc>
              <a:spcPct val="100000"/>
            </a:lnSpc>
          </a:pPr>
          <a:r>
            <a:rPr lang="es" dirty="0"/>
            <a:t>Análisis exploratorio</a:t>
          </a:r>
        </a:p>
      </dgm:t>
    </dgm:pt>
    <dgm:pt modelId="{44B2EDD9-FE26-45E8-9130-406E730D75AA}" type="parTrans" cxnId="{05F8FF18-BF16-4934-BD26-AC8D9B9579F1}">
      <dgm:prSet/>
      <dgm:spPr/>
      <dgm:t>
        <a:bodyPr/>
        <a:lstStyle/>
        <a:p>
          <a:endParaRPr lang="es-AR"/>
        </a:p>
      </dgm:t>
    </dgm:pt>
    <dgm:pt modelId="{E3932230-4A9C-4A56-A8A5-214663E8B5CB}" type="sibTrans" cxnId="{05F8FF18-BF16-4934-BD26-AC8D9B9579F1}">
      <dgm:prSet/>
      <dgm:spPr/>
      <dgm:t>
        <a:bodyPr/>
        <a:lstStyle/>
        <a:p>
          <a:endParaRPr lang="es-AR"/>
        </a:p>
      </dgm:t>
    </dgm:pt>
    <dgm:pt modelId="{7277F1F1-F8E8-4219-8D54-48B54DC94360}">
      <dgm:prSet phldrT="[Text]"/>
      <dgm:spPr/>
      <dgm:t>
        <a:bodyPr rtlCol="0"/>
        <a:lstStyle/>
        <a:p>
          <a:pPr>
            <a:lnSpc>
              <a:spcPct val="100000"/>
            </a:lnSpc>
          </a:pPr>
          <a:r>
            <a:rPr lang="es" dirty="0"/>
            <a:t>Insigth y plan de acción</a:t>
          </a:r>
        </a:p>
      </dgm:t>
    </dgm:pt>
    <dgm:pt modelId="{3F8FAFF4-44C2-429F-8810-7DE78F8F09BB}" type="parTrans" cxnId="{2E89A515-3D2F-4C00-A314-14E32DA536FC}">
      <dgm:prSet/>
      <dgm:spPr/>
      <dgm:t>
        <a:bodyPr/>
        <a:lstStyle/>
        <a:p>
          <a:endParaRPr lang="es-AR"/>
        </a:p>
      </dgm:t>
    </dgm:pt>
    <dgm:pt modelId="{6369626B-77D0-4C95-B4EF-56773D4BEC08}" type="sibTrans" cxnId="{2E89A515-3D2F-4C00-A314-14E32DA536FC}">
      <dgm:prSet/>
      <dgm:spPr/>
      <dgm:t>
        <a:bodyPr/>
        <a:lstStyle/>
        <a:p>
          <a:endParaRPr lang="es-AR"/>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5"/>
      <dgm:spPr/>
    </dgm:pt>
    <dgm:pt modelId="{55596134-9829-4D70-890A-C69BBF81D77E}" type="pres">
      <dgm:prSet presAssocID="{6FA86730-1CE5-4EBE-A9BA-FC19829C945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5">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5"/>
      <dgm:spPr/>
    </dgm:pt>
    <dgm:pt modelId="{FCE68459-8AC8-4D4B-8B2A-B85347F651AB}" type="pres">
      <dgm:prSet presAssocID="{6ABE9384-859D-4C4C-B983-2B1E39A8B348}"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bros con relleno sólido"/>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5">
        <dgm:presLayoutVars>
          <dgm:chMax val="0"/>
          <dgm:chPref val="0"/>
        </dgm:presLayoutVars>
      </dgm:prSet>
      <dgm:spPr/>
    </dgm:pt>
    <dgm:pt modelId="{AC2B0169-D740-4583-96BE-D8F87AC7FE01}" type="pres">
      <dgm:prSet presAssocID="{012549DD-A1CA-4571-A981-CFD78093EB20}"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2" presStyleCnt="5"/>
      <dgm:spPr/>
    </dgm:pt>
    <dgm:pt modelId="{A64BFE9C-AA80-43CE-8FF6-8D33BAD07C57}" type="pres">
      <dgm:prSet presAssocID="{F7214975-5AC4-4CF8-9015-322498751A8A}"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formación con relleno sólido"/>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2" presStyleCnt="5">
        <dgm:presLayoutVars>
          <dgm:chMax val="0"/>
          <dgm:chPref val="0"/>
        </dgm:presLayoutVars>
      </dgm:prSet>
      <dgm:spPr/>
    </dgm:pt>
    <dgm:pt modelId="{5FD1AEBE-9148-4309-8F7B-6F34054180C4}" type="pres">
      <dgm:prSet presAssocID="{CE7BE2A3-5633-4666-BB75-6164E26282D5}" presName="sibTrans" presStyleCnt="0"/>
      <dgm:spPr/>
    </dgm:pt>
    <dgm:pt modelId="{D9E602AB-ED69-4B86-836F-9299057020AC}" type="pres">
      <dgm:prSet presAssocID="{AD01FE9A-DE94-4DC7-90BF-B3329E324038}" presName="compNode" presStyleCnt="0"/>
      <dgm:spPr/>
    </dgm:pt>
    <dgm:pt modelId="{BA3F1752-98FD-4327-A470-74AD30FB3120}" type="pres">
      <dgm:prSet presAssocID="{AD01FE9A-DE94-4DC7-90BF-B3329E324038}" presName="bgRect" presStyleLbl="bgShp" presStyleIdx="3" presStyleCnt="5"/>
      <dgm:spPr/>
    </dgm:pt>
    <dgm:pt modelId="{2A2B32C3-F109-47EB-988B-5B37320E6A9A}" type="pres">
      <dgm:prSet presAssocID="{AD01FE9A-DE94-4DC7-90BF-B3329E32403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upa con relleno sólido"/>
        </a:ext>
      </dgm:extLst>
    </dgm:pt>
    <dgm:pt modelId="{43110933-F0E1-4C9A-81D7-B939C41A41AD}" type="pres">
      <dgm:prSet presAssocID="{AD01FE9A-DE94-4DC7-90BF-B3329E324038}" presName="spaceRect" presStyleCnt="0"/>
      <dgm:spPr/>
    </dgm:pt>
    <dgm:pt modelId="{0BDEAAAF-44EA-4C9F-A4F5-53FFBF9738C3}" type="pres">
      <dgm:prSet presAssocID="{AD01FE9A-DE94-4DC7-90BF-B3329E324038}" presName="parTx" presStyleLbl="revTx" presStyleIdx="3" presStyleCnt="5">
        <dgm:presLayoutVars>
          <dgm:chMax val="0"/>
          <dgm:chPref val="0"/>
        </dgm:presLayoutVars>
      </dgm:prSet>
      <dgm:spPr/>
    </dgm:pt>
    <dgm:pt modelId="{108006CD-EFE9-4057-8024-770E4C004607}" type="pres">
      <dgm:prSet presAssocID="{E3932230-4A9C-4A56-A8A5-214663E8B5CB}" presName="sibTrans" presStyleCnt="0"/>
      <dgm:spPr/>
    </dgm:pt>
    <dgm:pt modelId="{352ADBD8-9232-465B-B9CA-33A152A8B8B4}" type="pres">
      <dgm:prSet presAssocID="{7277F1F1-F8E8-4219-8D54-48B54DC94360}" presName="compNode" presStyleCnt="0"/>
      <dgm:spPr/>
    </dgm:pt>
    <dgm:pt modelId="{DFA331CB-F779-4EC3-90E8-5EC9A7D84DAA}" type="pres">
      <dgm:prSet presAssocID="{7277F1F1-F8E8-4219-8D54-48B54DC94360}" presName="bgRect" presStyleLbl="bgShp" presStyleIdx="4" presStyleCnt="5"/>
      <dgm:spPr/>
    </dgm:pt>
    <dgm:pt modelId="{682753B3-F8D8-4A0A-8AF7-E97054684F6A}" type="pres">
      <dgm:prSet presAssocID="{7277F1F1-F8E8-4219-8D54-48B54DC94360}"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ejora continua con relleno sólido"/>
        </a:ext>
      </dgm:extLst>
    </dgm:pt>
    <dgm:pt modelId="{B6293435-7BA8-4C03-BB5F-3B855E18309A}" type="pres">
      <dgm:prSet presAssocID="{7277F1F1-F8E8-4219-8D54-48B54DC94360}" presName="spaceRect" presStyleCnt="0"/>
      <dgm:spPr/>
    </dgm:pt>
    <dgm:pt modelId="{FA7FAE8A-9103-45E3-A011-4BD1D0CA5EFB}" type="pres">
      <dgm:prSet presAssocID="{7277F1F1-F8E8-4219-8D54-48B54DC94360}" presName="parTx" presStyleLbl="revTx" presStyleIdx="4" presStyleCnt="5">
        <dgm:presLayoutVars>
          <dgm:chMax val="0"/>
          <dgm:chPref val="0"/>
        </dgm:presLayoutVars>
      </dgm:prSet>
      <dgm:spPr/>
    </dgm:pt>
  </dgm:ptLst>
  <dgm:cxnLst>
    <dgm:cxn modelId="{2E89A515-3D2F-4C00-A314-14E32DA536FC}" srcId="{53001724-5C5A-402A-B907-ECA89FAFA97F}" destId="{7277F1F1-F8E8-4219-8D54-48B54DC94360}" srcOrd="4" destOrd="0" parTransId="{3F8FAFF4-44C2-429F-8810-7DE78F8F09BB}" sibTransId="{6369626B-77D0-4C95-B4EF-56773D4BEC08}"/>
    <dgm:cxn modelId="{B7CE7116-0D68-4E90-AA49-C97B6B372915}" srcId="{53001724-5C5A-402A-B907-ECA89FAFA97F}" destId="{F7214975-5AC4-4CF8-9015-322498751A8A}" srcOrd="2" destOrd="0" parTransId="{51AC1870-5B81-422A-9A2E-E1F58EF50843}" sibTransId="{CE7BE2A3-5633-4666-BB75-6164E26282D5}"/>
    <dgm:cxn modelId="{05F8FF18-BF16-4934-BD26-AC8D9B9579F1}" srcId="{53001724-5C5A-402A-B907-ECA89FAFA97F}" destId="{AD01FE9A-DE94-4DC7-90BF-B3329E324038}" srcOrd="3" destOrd="0" parTransId="{44B2EDD9-FE26-45E8-9130-406E730D75AA}" sibTransId="{E3932230-4A9C-4A56-A8A5-214663E8B5CB}"/>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47C0BB52-FB1A-4D27-BA3E-AE93BA903290}" type="presOf" srcId="{7277F1F1-F8E8-4219-8D54-48B54DC94360}" destId="{FA7FAE8A-9103-45E3-A011-4BD1D0CA5EF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25117D8B-5CE2-438F-9411-12A7FD4D7BCF}" type="presOf" srcId="{F7214975-5AC4-4CF8-9015-322498751A8A}" destId="{556AE736-B6E0-4DC7-8429-5ADFCF947C4F}" srcOrd="0" destOrd="0" presId="urn:microsoft.com/office/officeart/2018/2/layout/IconVerticalSolidList"/>
    <dgm:cxn modelId="{3E2FB191-B27C-477D-86BB-680454C6DEF7}" type="presOf" srcId="{AD01FE9A-DE94-4DC7-90BF-B3329E324038}" destId="{0BDEAAAF-44EA-4C9F-A4F5-53FFBF9738C3}"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4A49B124-E089-4890-B36F-962056FA9588}" type="presParOf" srcId="{44164630-2F05-47D6-AD96-D9713C7C94EA}" destId="{AC2B0169-D740-4583-96BE-D8F87AC7FE01}" srcOrd="3" destOrd="0" presId="urn:microsoft.com/office/officeart/2018/2/layout/IconVerticalSolidList"/>
    <dgm:cxn modelId="{8CF64B13-46A8-42CA-8DD2-87241C9E1D4B}" type="presParOf" srcId="{44164630-2F05-47D6-AD96-D9713C7C94EA}" destId="{9602AFE8-70EE-42FC-9CD5-A2E6AA3E2091}" srcOrd="4" destOrd="0" presId="urn:microsoft.com/office/officeart/2018/2/layout/IconVerticalSolidList"/>
    <dgm:cxn modelId="{8CB9CD9D-905C-4263-9E48-D0A18051D03C}" type="presParOf" srcId="{9602AFE8-70EE-42FC-9CD5-A2E6AA3E2091}" destId="{B231036C-5FBE-4605-8393-F1B6359EE169}" srcOrd="0" destOrd="0" presId="urn:microsoft.com/office/officeart/2018/2/layout/IconVerticalSolidList"/>
    <dgm:cxn modelId="{82828E1A-3E6B-4878-B080-25C2C978B9AE}" type="presParOf" srcId="{9602AFE8-70EE-42FC-9CD5-A2E6AA3E2091}" destId="{A64BFE9C-AA80-43CE-8FF6-8D33BAD07C57}" srcOrd="1" destOrd="0" presId="urn:microsoft.com/office/officeart/2018/2/layout/IconVerticalSolidList"/>
    <dgm:cxn modelId="{07115384-BCC9-4BBA-9940-4283AA60CBB1}" type="presParOf" srcId="{9602AFE8-70EE-42FC-9CD5-A2E6AA3E2091}" destId="{2D725CFB-B072-491A-B436-3AD21D0542FE}" srcOrd="2" destOrd="0" presId="urn:microsoft.com/office/officeart/2018/2/layout/IconVerticalSolidList"/>
    <dgm:cxn modelId="{8EE77B3E-8046-4DAA-9D80-2E3511DF47D2}" type="presParOf" srcId="{9602AFE8-70EE-42FC-9CD5-A2E6AA3E2091}" destId="{556AE736-B6E0-4DC7-8429-5ADFCF947C4F}" srcOrd="3" destOrd="0" presId="urn:microsoft.com/office/officeart/2018/2/layout/IconVerticalSolidList"/>
    <dgm:cxn modelId="{B7436582-00F0-4E51-A5A7-A9F7B4CFE5BD}" type="presParOf" srcId="{44164630-2F05-47D6-AD96-D9713C7C94EA}" destId="{5FD1AEBE-9148-4309-8F7B-6F34054180C4}" srcOrd="5" destOrd="0" presId="urn:microsoft.com/office/officeart/2018/2/layout/IconVerticalSolidList"/>
    <dgm:cxn modelId="{6A1CD765-BB14-4CE0-95BF-8262F59AB1B3}" type="presParOf" srcId="{44164630-2F05-47D6-AD96-D9713C7C94EA}" destId="{D9E602AB-ED69-4B86-836F-9299057020AC}" srcOrd="6" destOrd="0" presId="urn:microsoft.com/office/officeart/2018/2/layout/IconVerticalSolidList"/>
    <dgm:cxn modelId="{8B0237F9-65B6-424A-8666-BCA28259E767}" type="presParOf" srcId="{D9E602AB-ED69-4B86-836F-9299057020AC}" destId="{BA3F1752-98FD-4327-A470-74AD30FB3120}" srcOrd="0" destOrd="0" presId="urn:microsoft.com/office/officeart/2018/2/layout/IconVerticalSolidList"/>
    <dgm:cxn modelId="{1C64BC57-F8A6-4C61-8137-DA0C1E33A462}" type="presParOf" srcId="{D9E602AB-ED69-4B86-836F-9299057020AC}" destId="{2A2B32C3-F109-47EB-988B-5B37320E6A9A}" srcOrd="1" destOrd="0" presId="urn:microsoft.com/office/officeart/2018/2/layout/IconVerticalSolidList"/>
    <dgm:cxn modelId="{8599E148-795C-464B-9127-68E183C07C1B}" type="presParOf" srcId="{D9E602AB-ED69-4B86-836F-9299057020AC}" destId="{43110933-F0E1-4C9A-81D7-B939C41A41AD}" srcOrd="2" destOrd="0" presId="urn:microsoft.com/office/officeart/2018/2/layout/IconVerticalSolidList"/>
    <dgm:cxn modelId="{30756ABD-45A9-4C2E-BD37-779EC62C5670}" type="presParOf" srcId="{D9E602AB-ED69-4B86-836F-9299057020AC}" destId="{0BDEAAAF-44EA-4C9F-A4F5-53FFBF9738C3}" srcOrd="3" destOrd="0" presId="urn:microsoft.com/office/officeart/2018/2/layout/IconVerticalSolidList"/>
    <dgm:cxn modelId="{521928AF-BD3E-478D-9FCE-A6F353A8A285}" type="presParOf" srcId="{44164630-2F05-47D6-AD96-D9713C7C94EA}" destId="{108006CD-EFE9-4057-8024-770E4C004607}" srcOrd="7" destOrd="0" presId="urn:microsoft.com/office/officeart/2018/2/layout/IconVerticalSolidList"/>
    <dgm:cxn modelId="{10312581-239E-4DCB-8D3B-AA8974665E21}" type="presParOf" srcId="{44164630-2F05-47D6-AD96-D9713C7C94EA}" destId="{352ADBD8-9232-465B-B9CA-33A152A8B8B4}" srcOrd="8" destOrd="0" presId="urn:microsoft.com/office/officeart/2018/2/layout/IconVerticalSolidList"/>
    <dgm:cxn modelId="{29CA6D69-4159-4747-AA86-6AE852385E7A}" type="presParOf" srcId="{352ADBD8-9232-465B-B9CA-33A152A8B8B4}" destId="{DFA331CB-F779-4EC3-90E8-5EC9A7D84DAA}" srcOrd="0" destOrd="0" presId="urn:microsoft.com/office/officeart/2018/2/layout/IconVerticalSolidList"/>
    <dgm:cxn modelId="{5373D287-8E3D-46D7-88C3-0B68B298EB12}" type="presParOf" srcId="{352ADBD8-9232-465B-B9CA-33A152A8B8B4}" destId="{682753B3-F8D8-4A0A-8AF7-E97054684F6A}" srcOrd="1" destOrd="0" presId="urn:microsoft.com/office/officeart/2018/2/layout/IconVerticalSolidList"/>
    <dgm:cxn modelId="{F922A303-92A1-4245-B1AA-39E8A60F489B}" type="presParOf" srcId="{352ADBD8-9232-465B-B9CA-33A152A8B8B4}" destId="{B6293435-7BA8-4C03-BB5F-3B855E18309A}" srcOrd="2" destOrd="0" presId="urn:microsoft.com/office/officeart/2018/2/layout/IconVerticalSolidList"/>
    <dgm:cxn modelId="{2AB99D98-1F04-4156-872B-E1D7FC92C284}" type="presParOf" srcId="{352ADBD8-9232-465B-B9CA-33A152A8B8B4}" destId="{FA7FAE8A-9103-45E3-A011-4BD1D0CA5EF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3973"/>
          <a:ext cx="4802031" cy="8462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256003" y="194389"/>
          <a:ext cx="465461" cy="465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977469" y="3973"/>
          <a:ext cx="3824561" cy="84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6" tIns="89566" rIns="89566" bIns="89566" numCol="1" spcCol="1270" rtlCol="0" anchor="ctr" anchorCtr="0">
          <a:noAutofit/>
        </a:bodyPr>
        <a:lstStyle/>
        <a:p>
          <a:pPr marL="0" lvl="0" indent="0" algn="l" defTabSz="844550">
            <a:lnSpc>
              <a:spcPct val="100000"/>
            </a:lnSpc>
            <a:spcBef>
              <a:spcPct val="0"/>
            </a:spcBef>
            <a:spcAft>
              <a:spcPct val="35000"/>
            </a:spcAft>
            <a:buNone/>
          </a:pPr>
          <a:r>
            <a:rPr lang="es" sz="1900" kern="1200" dirty="0"/>
            <a:t>Introducción</a:t>
          </a:r>
        </a:p>
      </dsp:txBody>
      <dsp:txXfrm>
        <a:off x="977469" y="3973"/>
        <a:ext cx="3824561" cy="846293"/>
      </dsp:txXfrm>
    </dsp:sp>
    <dsp:sp modelId="{5DD1A591-E379-4123-AFEF-0E0E1C78A6C8}">
      <dsp:nvSpPr>
        <dsp:cNvPr id="0" name=""/>
        <dsp:cNvSpPr/>
      </dsp:nvSpPr>
      <dsp:spPr>
        <a:xfrm>
          <a:off x="0" y="1061840"/>
          <a:ext cx="4802031" cy="8462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256003" y="1252256"/>
          <a:ext cx="465461" cy="46546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977469" y="1061840"/>
          <a:ext cx="3824561" cy="84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6" tIns="89566" rIns="89566" bIns="89566" numCol="1" spcCol="1270" rtlCol="0" anchor="ctr" anchorCtr="0">
          <a:noAutofit/>
        </a:bodyPr>
        <a:lstStyle/>
        <a:p>
          <a:pPr marL="0" lvl="0" indent="0" algn="l" defTabSz="844550">
            <a:lnSpc>
              <a:spcPct val="100000"/>
            </a:lnSpc>
            <a:spcBef>
              <a:spcPct val="0"/>
            </a:spcBef>
            <a:spcAft>
              <a:spcPct val="35000"/>
            </a:spcAft>
            <a:buNone/>
          </a:pPr>
          <a:r>
            <a:rPr lang="es" sz="1900" kern="1200" dirty="0"/>
            <a:t>Hipótesis y preguntas de interses</a:t>
          </a:r>
        </a:p>
      </dsp:txBody>
      <dsp:txXfrm>
        <a:off x="977469" y="1061840"/>
        <a:ext cx="3824561" cy="846293"/>
      </dsp:txXfrm>
    </dsp:sp>
    <dsp:sp modelId="{B231036C-5FBE-4605-8393-F1B6359EE169}">
      <dsp:nvSpPr>
        <dsp:cNvPr id="0" name=""/>
        <dsp:cNvSpPr/>
      </dsp:nvSpPr>
      <dsp:spPr>
        <a:xfrm>
          <a:off x="0" y="2119707"/>
          <a:ext cx="4802031" cy="8462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256003" y="2310123"/>
          <a:ext cx="465461" cy="46546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977469" y="2119707"/>
          <a:ext cx="3824561" cy="84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6" tIns="89566" rIns="89566" bIns="89566" numCol="1" spcCol="1270" rtlCol="0" anchor="ctr" anchorCtr="0">
          <a:noAutofit/>
        </a:bodyPr>
        <a:lstStyle/>
        <a:p>
          <a:pPr marL="0" lvl="0" indent="0" algn="l" defTabSz="844550">
            <a:lnSpc>
              <a:spcPct val="100000"/>
            </a:lnSpc>
            <a:spcBef>
              <a:spcPct val="0"/>
            </a:spcBef>
            <a:spcAft>
              <a:spcPct val="35000"/>
            </a:spcAft>
            <a:buNone/>
          </a:pPr>
          <a:r>
            <a:rPr lang="es" sz="1900" kern="1200" dirty="0"/>
            <a:t>Metadata</a:t>
          </a:r>
        </a:p>
      </dsp:txBody>
      <dsp:txXfrm>
        <a:off x="977469" y="2119707"/>
        <a:ext cx="3824561" cy="846293"/>
      </dsp:txXfrm>
    </dsp:sp>
    <dsp:sp modelId="{BA3F1752-98FD-4327-A470-74AD30FB3120}">
      <dsp:nvSpPr>
        <dsp:cNvPr id="0" name=""/>
        <dsp:cNvSpPr/>
      </dsp:nvSpPr>
      <dsp:spPr>
        <a:xfrm>
          <a:off x="0" y="3177574"/>
          <a:ext cx="4802031" cy="8462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B32C3-F109-47EB-988B-5B37320E6A9A}">
      <dsp:nvSpPr>
        <dsp:cNvPr id="0" name=""/>
        <dsp:cNvSpPr/>
      </dsp:nvSpPr>
      <dsp:spPr>
        <a:xfrm>
          <a:off x="256003" y="3367990"/>
          <a:ext cx="465461" cy="46546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DEAAAF-44EA-4C9F-A4F5-53FFBF9738C3}">
      <dsp:nvSpPr>
        <dsp:cNvPr id="0" name=""/>
        <dsp:cNvSpPr/>
      </dsp:nvSpPr>
      <dsp:spPr>
        <a:xfrm>
          <a:off x="977469" y="3177574"/>
          <a:ext cx="3824561" cy="84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6" tIns="89566" rIns="89566" bIns="89566" numCol="1" spcCol="1270" rtlCol="0" anchor="ctr" anchorCtr="0">
          <a:noAutofit/>
        </a:bodyPr>
        <a:lstStyle/>
        <a:p>
          <a:pPr marL="0" lvl="0" indent="0" algn="l" defTabSz="844550">
            <a:lnSpc>
              <a:spcPct val="100000"/>
            </a:lnSpc>
            <a:spcBef>
              <a:spcPct val="0"/>
            </a:spcBef>
            <a:spcAft>
              <a:spcPct val="35000"/>
            </a:spcAft>
            <a:buNone/>
          </a:pPr>
          <a:r>
            <a:rPr lang="es" sz="1900" kern="1200" dirty="0"/>
            <a:t>Análisis exploratorio</a:t>
          </a:r>
        </a:p>
      </dsp:txBody>
      <dsp:txXfrm>
        <a:off x="977469" y="3177574"/>
        <a:ext cx="3824561" cy="846293"/>
      </dsp:txXfrm>
    </dsp:sp>
    <dsp:sp modelId="{DFA331CB-F779-4EC3-90E8-5EC9A7D84DAA}">
      <dsp:nvSpPr>
        <dsp:cNvPr id="0" name=""/>
        <dsp:cNvSpPr/>
      </dsp:nvSpPr>
      <dsp:spPr>
        <a:xfrm>
          <a:off x="0" y="4235441"/>
          <a:ext cx="4802031" cy="8462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753B3-F8D8-4A0A-8AF7-E97054684F6A}">
      <dsp:nvSpPr>
        <dsp:cNvPr id="0" name=""/>
        <dsp:cNvSpPr/>
      </dsp:nvSpPr>
      <dsp:spPr>
        <a:xfrm>
          <a:off x="256003" y="4425857"/>
          <a:ext cx="465461" cy="465461"/>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FAE8A-9103-45E3-A011-4BD1D0CA5EFB}">
      <dsp:nvSpPr>
        <dsp:cNvPr id="0" name=""/>
        <dsp:cNvSpPr/>
      </dsp:nvSpPr>
      <dsp:spPr>
        <a:xfrm>
          <a:off x="977469" y="4235441"/>
          <a:ext cx="3824561" cy="846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6" tIns="89566" rIns="89566" bIns="89566" numCol="1" spcCol="1270" rtlCol="0" anchor="ctr" anchorCtr="0">
          <a:noAutofit/>
        </a:bodyPr>
        <a:lstStyle/>
        <a:p>
          <a:pPr marL="0" lvl="0" indent="0" algn="l" defTabSz="844550">
            <a:lnSpc>
              <a:spcPct val="100000"/>
            </a:lnSpc>
            <a:spcBef>
              <a:spcPct val="0"/>
            </a:spcBef>
            <a:spcAft>
              <a:spcPct val="35000"/>
            </a:spcAft>
            <a:buNone/>
          </a:pPr>
          <a:r>
            <a:rPr lang="es" sz="1900" kern="1200" dirty="0"/>
            <a:t>Insigth y plan de acción</a:t>
          </a:r>
        </a:p>
      </dsp:txBody>
      <dsp:txXfrm>
        <a:off x="977469" y="4235441"/>
        <a:ext cx="3824561" cy="8462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Lista sólida vertical de iconos"/>
  <dgm:desc val="e usa para mostrar una serie de elementos visuales de arriba a abajo con texto de nivel 1 o nivel 1 y nivel 2 agrupados en una forma. Funciona mejor con iconos o imágenes pequeñas con descripciones más larga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D32F08-9749-4F62-92D2-6C50931D99AA}" type="datetime1">
              <a:rPr lang="es-ES" smtClean="0"/>
              <a:t>05/08/2025</a:t>
            </a:fld>
            <a:endParaRPr lang="es-ES"/>
          </a:p>
        </p:txBody>
      </p:sp>
      <p:sp>
        <p:nvSpPr>
          <p:cNvPr id="4" name="Marcador de pie de página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s-ES" smtClean="0"/>
              <a:t>‹Nº›</a:t>
            </a:fld>
            <a:endParaRPr lang="es-E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33FF-8FBA-4A60-BBD8-B5DE3DF83D8B}" type="datetime1">
              <a:rPr lang="es-ES" noProof="0" smtClean="0"/>
              <a:t>05/08/2025</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es-ES" noProof="0" smtClean="0"/>
              <a:t>‹Nº›</a:t>
            </a:fld>
            <a:endParaRPr lang="es-ES"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a:t>
            </a:fld>
            <a:endParaRPr lang="es-E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5EE93-00BF-58BD-97BE-DDBB231F136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18106D-285F-6CC8-550D-373B2B108C4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5F6AE40-08E8-15C5-1FC2-EC944C29C09E}"/>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B307BE5F-78E9-F3FA-A5FF-E8AF056DC2F8}"/>
              </a:ext>
            </a:extLst>
          </p:cNvPr>
          <p:cNvSpPr>
            <a:spLocks noGrp="1"/>
          </p:cNvSpPr>
          <p:nvPr>
            <p:ph type="sldNum" sz="quarter" idx="5"/>
          </p:nvPr>
        </p:nvSpPr>
        <p:spPr/>
        <p:txBody>
          <a:bodyPr rtlCol="0"/>
          <a:lstStyle/>
          <a:p>
            <a:pPr rtl="0"/>
            <a:fld id="{EE000EEB-8338-48D7-8EE8-EE0082EF7602}" type="slidenum">
              <a:rPr lang="es-ES" smtClean="0"/>
              <a:t>10</a:t>
            </a:fld>
            <a:endParaRPr lang="es-ES"/>
          </a:p>
        </p:txBody>
      </p:sp>
    </p:spTree>
    <p:extLst>
      <p:ext uri="{BB962C8B-B14F-4D97-AF65-F5344CB8AC3E}">
        <p14:creationId xmlns:p14="http://schemas.microsoft.com/office/powerpoint/2010/main" val="304432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FCD76-7251-6FCA-B55F-777CA689A56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B454F55-289E-CB72-1A40-0E928E69751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A7822E8-BA0A-AEF6-813C-7C630D16831D}"/>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44EF638A-635A-FB85-04BF-B21DD066099B}"/>
              </a:ext>
            </a:extLst>
          </p:cNvPr>
          <p:cNvSpPr>
            <a:spLocks noGrp="1"/>
          </p:cNvSpPr>
          <p:nvPr>
            <p:ph type="sldNum" sz="quarter" idx="5"/>
          </p:nvPr>
        </p:nvSpPr>
        <p:spPr/>
        <p:txBody>
          <a:bodyPr rtlCol="0"/>
          <a:lstStyle/>
          <a:p>
            <a:pPr rtl="0"/>
            <a:fld id="{EE000EEB-8338-48D7-8EE8-EE0082EF7602}" type="slidenum">
              <a:rPr lang="es-ES" smtClean="0"/>
              <a:t>11</a:t>
            </a:fld>
            <a:endParaRPr lang="es-ES"/>
          </a:p>
        </p:txBody>
      </p:sp>
    </p:spTree>
    <p:extLst>
      <p:ext uri="{BB962C8B-B14F-4D97-AF65-F5344CB8AC3E}">
        <p14:creationId xmlns:p14="http://schemas.microsoft.com/office/powerpoint/2010/main" val="2182858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41836-4E1D-0CC2-8E70-B066DAE8A5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F3BFD78-235A-41FA-150F-21E88EF5DF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B25DA2-0B0A-825C-26DC-4DD2C5A812DB}"/>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2109D41B-8760-F9D5-3174-032C92A34303}"/>
              </a:ext>
            </a:extLst>
          </p:cNvPr>
          <p:cNvSpPr>
            <a:spLocks noGrp="1"/>
          </p:cNvSpPr>
          <p:nvPr>
            <p:ph type="sldNum" sz="quarter" idx="5"/>
          </p:nvPr>
        </p:nvSpPr>
        <p:spPr/>
        <p:txBody>
          <a:bodyPr rtlCol="0"/>
          <a:lstStyle/>
          <a:p>
            <a:pPr rtl="0"/>
            <a:fld id="{EE000EEB-8338-48D7-8EE8-EE0082EF7602}" type="slidenum">
              <a:rPr lang="es-ES" smtClean="0"/>
              <a:t>12</a:t>
            </a:fld>
            <a:endParaRPr lang="es-ES"/>
          </a:p>
        </p:txBody>
      </p:sp>
    </p:spTree>
    <p:extLst>
      <p:ext uri="{BB962C8B-B14F-4D97-AF65-F5344CB8AC3E}">
        <p14:creationId xmlns:p14="http://schemas.microsoft.com/office/powerpoint/2010/main" val="383197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13</a:t>
            </a:fld>
            <a:endParaRPr lang="es-ES"/>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2</a:t>
            </a:fld>
            <a:endParaRPr lang="es-ES"/>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2A4F-A6AA-9B20-7087-A6EA03E48AA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425875F-5F28-B251-5987-94A5BB526A3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79511EC-6241-7866-050C-2C1F355E8F6C}"/>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5A756817-41DD-3703-C668-030F05334F9B}"/>
              </a:ext>
            </a:extLst>
          </p:cNvPr>
          <p:cNvSpPr>
            <a:spLocks noGrp="1"/>
          </p:cNvSpPr>
          <p:nvPr>
            <p:ph type="sldNum" sz="quarter" idx="5"/>
          </p:nvPr>
        </p:nvSpPr>
        <p:spPr/>
        <p:txBody>
          <a:bodyPr rtlCol="0"/>
          <a:lstStyle/>
          <a:p>
            <a:pPr rtl="0"/>
            <a:fld id="{EE000EEB-8338-48D7-8EE8-EE0082EF7602}" type="slidenum">
              <a:rPr lang="es-ES" smtClean="0"/>
              <a:t>3</a:t>
            </a:fld>
            <a:endParaRPr lang="es-ES"/>
          </a:p>
        </p:txBody>
      </p:sp>
    </p:spTree>
    <p:extLst>
      <p:ext uri="{BB962C8B-B14F-4D97-AF65-F5344CB8AC3E}">
        <p14:creationId xmlns:p14="http://schemas.microsoft.com/office/powerpoint/2010/main" val="3158892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4</a:t>
            </a:fld>
            <a:endParaRPr lang="es-ES"/>
          </a:p>
        </p:txBody>
      </p:sp>
    </p:spTree>
    <p:extLst>
      <p:ext uri="{BB962C8B-B14F-4D97-AF65-F5344CB8AC3E}">
        <p14:creationId xmlns:p14="http://schemas.microsoft.com/office/powerpoint/2010/main" val="1850169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33A7E-A277-E5D0-8F3B-135E76786DD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D1FF112-4E93-D690-F644-1E4F76D4806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287F317-A835-03AA-B4F2-99C1C13BA894}"/>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76A6ABB8-9F3C-6EB0-013C-42AF5264CCC4}"/>
              </a:ext>
            </a:extLst>
          </p:cNvPr>
          <p:cNvSpPr>
            <a:spLocks noGrp="1"/>
          </p:cNvSpPr>
          <p:nvPr>
            <p:ph type="sldNum" sz="quarter" idx="5"/>
          </p:nvPr>
        </p:nvSpPr>
        <p:spPr/>
        <p:txBody>
          <a:bodyPr rtlCol="0"/>
          <a:lstStyle/>
          <a:p>
            <a:pPr rtl="0"/>
            <a:fld id="{EE000EEB-8338-48D7-8EE8-EE0082EF7602}" type="slidenum">
              <a:rPr lang="es-ES" smtClean="0"/>
              <a:t>5</a:t>
            </a:fld>
            <a:endParaRPr lang="es-ES"/>
          </a:p>
        </p:txBody>
      </p:sp>
    </p:spTree>
    <p:extLst>
      <p:ext uri="{BB962C8B-B14F-4D97-AF65-F5344CB8AC3E}">
        <p14:creationId xmlns:p14="http://schemas.microsoft.com/office/powerpoint/2010/main" val="154183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A6AD6-0E8E-F0DE-6694-EA295714F0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BD38817-2770-C9AD-525C-355C64EB0AD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E42B470-C9F7-6A93-0F87-084586E76619}"/>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87DC4466-20C6-FEB3-813B-B3154208EA7A}"/>
              </a:ext>
            </a:extLst>
          </p:cNvPr>
          <p:cNvSpPr>
            <a:spLocks noGrp="1"/>
          </p:cNvSpPr>
          <p:nvPr>
            <p:ph type="sldNum" sz="quarter" idx="5"/>
          </p:nvPr>
        </p:nvSpPr>
        <p:spPr/>
        <p:txBody>
          <a:bodyPr rtlCol="0"/>
          <a:lstStyle/>
          <a:p>
            <a:pPr rtl="0"/>
            <a:fld id="{EE000EEB-8338-48D7-8EE8-EE0082EF7602}" type="slidenum">
              <a:rPr lang="es-ES" smtClean="0"/>
              <a:t>6</a:t>
            </a:fld>
            <a:endParaRPr lang="es-ES"/>
          </a:p>
        </p:txBody>
      </p:sp>
    </p:spTree>
    <p:extLst>
      <p:ext uri="{BB962C8B-B14F-4D97-AF65-F5344CB8AC3E}">
        <p14:creationId xmlns:p14="http://schemas.microsoft.com/office/powerpoint/2010/main" val="373494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28BF-B920-020C-B178-9B4AFEC2E6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8B49F2C-657D-5F83-6867-ED24A59D6AE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5E52892-009F-D66F-43FA-181104211313}"/>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BA08F6E6-3506-0F45-BC05-A1B95F784CD3}"/>
              </a:ext>
            </a:extLst>
          </p:cNvPr>
          <p:cNvSpPr>
            <a:spLocks noGrp="1"/>
          </p:cNvSpPr>
          <p:nvPr>
            <p:ph type="sldNum" sz="quarter" idx="5"/>
          </p:nvPr>
        </p:nvSpPr>
        <p:spPr/>
        <p:txBody>
          <a:bodyPr rtlCol="0"/>
          <a:lstStyle/>
          <a:p>
            <a:pPr rtl="0"/>
            <a:fld id="{EE000EEB-8338-48D7-8EE8-EE0082EF7602}" type="slidenum">
              <a:rPr lang="es-ES" smtClean="0"/>
              <a:t>7</a:t>
            </a:fld>
            <a:endParaRPr lang="es-ES"/>
          </a:p>
        </p:txBody>
      </p:sp>
    </p:spTree>
    <p:extLst>
      <p:ext uri="{BB962C8B-B14F-4D97-AF65-F5344CB8AC3E}">
        <p14:creationId xmlns:p14="http://schemas.microsoft.com/office/powerpoint/2010/main" val="319794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09F8D-32A7-05FC-1D18-87ED9F94C6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BC52BC-CC7B-4C81-D064-6A9248CCBCA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0CD5EB-D48D-0DB4-1E6E-707D57400ABD}"/>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59AA88A7-0368-9BB7-93E8-C80594D7A995}"/>
              </a:ext>
            </a:extLst>
          </p:cNvPr>
          <p:cNvSpPr>
            <a:spLocks noGrp="1"/>
          </p:cNvSpPr>
          <p:nvPr>
            <p:ph type="sldNum" sz="quarter" idx="5"/>
          </p:nvPr>
        </p:nvSpPr>
        <p:spPr/>
        <p:txBody>
          <a:bodyPr rtlCol="0"/>
          <a:lstStyle/>
          <a:p>
            <a:pPr rtl="0"/>
            <a:fld id="{EE000EEB-8338-48D7-8EE8-EE0082EF7602}" type="slidenum">
              <a:rPr lang="es-ES" smtClean="0"/>
              <a:t>8</a:t>
            </a:fld>
            <a:endParaRPr lang="es-ES"/>
          </a:p>
        </p:txBody>
      </p:sp>
    </p:spTree>
    <p:extLst>
      <p:ext uri="{BB962C8B-B14F-4D97-AF65-F5344CB8AC3E}">
        <p14:creationId xmlns:p14="http://schemas.microsoft.com/office/powerpoint/2010/main" val="5822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C86F-BB34-3635-C620-7DBB419909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0151577-0AD2-3EB6-FC94-6DB6AFFE67D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9DA411-8B7F-659B-1595-C94FDC784F5E}"/>
              </a:ext>
            </a:extLst>
          </p:cNvPr>
          <p:cNvSpPr>
            <a:spLocks noGrp="1"/>
          </p:cNvSpPr>
          <p:nvPr>
            <p:ph type="body" idx="1"/>
          </p:nvPr>
        </p:nvSpPr>
        <p:spPr/>
        <p:txBody>
          <a:bodyPr rtlCol="0"/>
          <a:lstStyle/>
          <a:p>
            <a:pPr rtl="0"/>
            <a:endParaRPr lang="es-ES"/>
          </a:p>
        </p:txBody>
      </p:sp>
      <p:sp>
        <p:nvSpPr>
          <p:cNvPr id="4" name="Marcador de número de diapositiva 3">
            <a:extLst>
              <a:ext uri="{FF2B5EF4-FFF2-40B4-BE49-F238E27FC236}">
                <a16:creationId xmlns:a16="http://schemas.microsoft.com/office/drawing/2014/main" id="{99C01ED5-9C36-A67E-700F-EFDDA4E77AFA}"/>
              </a:ext>
            </a:extLst>
          </p:cNvPr>
          <p:cNvSpPr>
            <a:spLocks noGrp="1"/>
          </p:cNvSpPr>
          <p:nvPr>
            <p:ph type="sldNum" sz="quarter" idx="5"/>
          </p:nvPr>
        </p:nvSpPr>
        <p:spPr/>
        <p:txBody>
          <a:bodyPr rtlCol="0"/>
          <a:lstStyle/>
          <a:p>
            <a:pPr rtl="0"/>
            <a:fld id="{EE000EEB-8338-48D7-8EE8-EE0082EF7602}" type="slidenum">
              <a:rPr lang="es-ES" smtClean="0"/>
              <a:t>9</a:t>
            </a:fld>
            <a:endParaRPr lang="es-ES"/>
          </a:p>
        </p:txBody>
      </p:sp>
    </p:spTree>
    <p:extLst>
      <p:ext uri="{BB962C8B-B14F-4D97-AF65-F5344CB8AC3E}">
        <p14:creationId xmlns:p14="http://schemas.microsoft.com/office/powerpoint/2010/main" val="2176105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4AAD347D-5ACD-4C99-B74B-A9C85AD731AF}"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texto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es-ES" noProof="0"/>
              <a:t>Haga clic para modificar el estilo de título del patrón</a:t>
            </a:r>
          </a:p>
        </p:txBody>
      </p:sp>
      <p:sp>
        <p:nvSpPr>
          <p:cNvPr id="14" name="Marcador de texto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texto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texto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texto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texto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52463" y="887414"/>
            <a:ext cx="7423149" cy="536892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fecha 2"/>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fecha 1"/>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7" name="Marcador de fecha 4"/>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5" name="Marcador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05/08/2025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509A250-FF31-4206-8172-F9D3106AACB1}" type="datetimeFigureOut">
              <a:rPr lang="es-ES" noProof="0" smtClean="0"/>
              <a:t>05/08/2025</a:t>
            </a:fld>
            <a:endParaRPr lang="es-ES" noProof="0"/>
          </a:p>
        </p:txBody>
      </p:sp>
      <p:sp>
        <p:nvSpPr>
          <p:cNvPr id="5" name="Marcador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11029"/>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414229" y="1254029"/>
            <a:ext cx="11688727" cy="3329581"/>
          </a:xfrm>
        </p:spPr>
        <p:txBody>
          <a:bodyPr rtlCol="0">
            <a:normAutofit fontScale="90000"/>
          </a:bodyPr>
          <a:lstStyle/>
          <a:p>
            <a:pPr rtl="0"/>
            <a:r>
              <a:rPr lang="es-MX" b="1" dirty="0"/>
              <a:t>Análisis Climático Aplicado a la Planificación Comercial en Retail</a:t>
            </a:r>
            <a:endParaRPr lang="es-ES" b="1" dirty="0"/>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414229" y="4742551"/>
            <a:ext cx="11585988" cy="861420"/>
          </a:xfrm>
        </p:spPr>
        <p:txBody>
          <a:bodyPr rtlCol="0">
            <a:normAutofit/>
          </a:bodyPr>
          <a:lstStyle/>
          <a:p>
            <a:pPr rtl="0"/>
            <a:r>
              <a:rPr lang="es-ES" sz="2800" i="1" dirty="0"/>
              <a:t>Primera entrega – curso de data </a:t>
            </a:r>
            <a:r>
              <a:rPr lang="es-ES" sz="2800" i="1" dirty="0" err="1"/>
              <a:t>science</a:t>
            </a:r>
            <a:r>
              <a:rPr lang="es-ES" sz="2800" i="1" dirty="0"/>
              <a:t> II – </a:t>
            </a:r>
            <a:r>
              <a:rPr lang="es-ES" sz="2800" i="1" dirty="0" err="1"/>
              <a:t>coder</a:t>
            </a:r>
            <a:r>
              <a:rPr lang="es-ES" sz="2800" i="1" dirty="0"/>
              <a:t> </a:t>
            </a:r>
            <a:r>
              <a:rPr lang="es-ES" sz="2800" i="1" dirty="0" err="1"/>
              <a:t>house</a:t>
            </a:r>
            <a:endParaRPr lang="es-ES" sz="2800" i="1" dirty="0"/>
          </a:p>
          <a:p>
            <a:pPr rtl="0"/>
            <a:endParaRPr lang="es-ES" sz="2800" i="1" dirty="0"/>
          </a:p>
        </p:txBody>
      </p:sp>
      <p:sp>
        <p:nvSpPr>
          <p:cNvPr id="20" name="Rectá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AR"/>
          </a:p>
        </p:txBody>
      </p:sp>
      <p:pic>
        <p:nvPicPr>
          <p:cNvPr id="1026" name="Picture 2" descr="Coder House: la primera Digital School de Latinoamérica, creada por  Christian Patiño y Pablo Ferreiro, emprendedores y amigos. - Emprelatam">
            <a:extLst>
              <a:ext uri="{FF2B5EF4-FFF2-40B4-BE49-F238E27FC236}">
                <a16:creationId xmlns:a16="http://schemas.microsoft.com/office/drawing/2014/main" id="{41192566-AF85-E646-C8C7-6A575AD829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2916" y="6070926"/>
            <a:ext cx="2250039" cy="627060"/>
          </a:xfrm>
          <a:prstGeom prst="rect">
            <a:avLst/>
          </a:prstGeom>
          <a:noFill/>
          <a:extLst>
            <a:ext uri="{909E8E84-426E-40DD-AFC4-6F175D3DCCD1}">
              <a14:hiddenFill xmlns:a14="http://schemas.microsoft.com/office/drawing/2010/main">
                <a:solidFill>
                  <a:srgbClr val="FFFFFF"/>
                </a:solidFill>
              </a14:hiddenFill>
            </a:ext>
          </a:extLst>
        </p:spPr>
      </p:pic>
      <p:sp>
        <p:nvSpPr>
          <p:cNvPr id="4" name="Subtítulo 2">
            <a:extLst>
              <a:ext uri="{FF2B5EF4-FFF2-40B4-BE49-F238E27FC236}">
                <a16:creationId xmlns:a16="http://schemas.microsoft.com/office/drawing/2014/main" id="{05507849-B342-EEBE-DD26-760ADC4268A3}"/>
              </a:ext>
            </a:extLst>
          </p:cNvPr>
          <p:cNvSpPr txBox="1">
            <a:spLocks/>
          </p:cNvSpPr>
          <p:nvPr/>
        </p:nvSpPr>
        <p:spPr>
          <a:xfrm>
            <a:off x="414229" y="5406739"/>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s-ES" i="1" dirty="0"/>
              <a:t>Augusto </a:t>
            </a:r>
            <a:r>
              <a:rPr lang="es-ES" i="1" dirty="0" err="1"/>
              <a:t>parajón</a:t>
            </a:r>
            <a:r>
              <a:rPr lang="es-ES" i="1" dirty="0"/>
              <a:t> - 2025</a:t>
            </a:r>
          </a:p>
          <a:p>
            <a:endParaRPr lang="es-ES" i="1" dirty="0"/>
          </a:p>
        </p:txBody>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F9EA3-F5AD-1D28-58BD-6734157F1A77}"/>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4A0A447F-2CD6-EB2A-D5E5-A2914E4E4614}"/>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F1B80B44-B2C3-B148-FC5C-F22C053DA347}"/>
              </a:ext>
            </a:extLst>
          </p:cNvPr>
          <p:cNvSpPr txBox="1">
            <a:spLocks/>
          </p:cNvSpPr>
          <p:nvPr/>
        </p:nvSpPr>
        <p:spPr>
          <a:xfrm>
            <a:off x="1312926" y="37995"/>
            <a:ext cx="9092627"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000" b="1" i="1" dirty="0">
                <a:effectLst>
                  <a:outerShdw blurRad="38100" dist="38100" dir="2700000" algn="tl">
                    <a:srgbClr val="000000">
                      <a:alpha val="43137"/>
                    </a:srgbClr>
                  </a:outerShdw>
                </a:effectLst>
              </a:rPr>
              <a:t>¿Existen patrones multivariados estacionales (combinaciones típicas de temperatura, humedad, presión, radiación solar, etc.) que se repiten en ciertos meses o estaciones?</a:t>
            </a:r>
          </a:p>
        </p:txBody>
      </p:sp>
      <p:sp>
        <p:nvSpPr>
          <p:cNvPr id="7" name="Título 4">
            <a:extLst>
              <a:ext uri="{FF2B5EF4-FFF2-40B4-BE49-F238E27FC236}">
                <a16:creationId xmlns:a16="http://schemas.microsoft.com/office/drawing/2014/main" id="{CCA702A5-50A4-2ADC-491C-10E244FB6B0E}"/>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7170" name="Picture 2">
            <a:extLst>
              <a:ext uri="{FF2B5EF4-FFF2-40B4-BE49-F238E27FC236}">
                <a16:creationId xmlns:a16="http://schemas.microsoft.com/office/drawing/2014/main" id="{3C8DA3D3-B2DE-9A3A-0906-8D961EBE9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190" y="1442010"/>
            <a:ext cx="5799440" cy="33560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DBC110-818F-6208-E2EF-0630EB961812}"/>
              </a:ext>
            </a:extLst>
          </p:cNvPr>
          <p:cNvSpPr>
            <a:spLocks noChangeArrowheads="1"/>
          </p:cNvSpPr>
          <p:nvPr/>
        </p:nvSpPr>
        <p:spPr bwMode="auto">
          <a:xfrm>
            <a:off x="7248097" y="1328397"/>
            <a:ext cx="4943903" cy="5007731"/>
          </a:xfrm>
          <a:prstGeom prst="rect">
            <a:avLst/>
          </a:prstGeom>
          <a:noFill/>
          <a:ln>
            <a:noFill/>
          </a:ln>
          <a:effec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1" u="sng" strike="noStrike" cap="none" normalizeH="0" baseline="0" dirty="0">
                <a:ln>
                  <a:noFill/>
                </a:ln>
                <a:effectLst>
                  <a:outerShdw blurRad="38100" dist="38100" dir="2700000" algn="tl">
                    <a:srgbClr val="000000">
                      <a:alpha val="43137"/>
                    </a:srgbClr>
                  </a:outerShdw>
                </a:effectLst>
                <a:latin typeface="Roboto" panose="02000000000000000000" pitchFamily="2" charset="0"/>
              </a:rPr>
              <a:t>Distribución de días según condiciones climáticas (PCA por mes)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1" u="sng" strike="noStrike" cap="none" normalizeH="0" baseline="0" dirty="0">
              <a:ln>
                <a:noFill/>
              </a:ln>
              <a:effectLst>
                <a:outerShdw blurRad="38100" dist="38100" dir="2700000" algn="tl">
                  <a:srgbClr val="000000">
                    <a:alpha val="43137"/>
                  </a:srgbClr>
                </a:outerShdw>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El análisis de Componentes Principales (PCA) revela que las condiciones climáticas en San Miguel de Tucumán presentan </a:t>
            </a:r>
            <a:r>
              <a:rPr kumimoji="0" lang="es-AR" altLang="es-AR" sz="1050" b="1" i="0" u="none" strike="noStrike" cap="none" normalizeH="0" baseline="0" dirty="0">
                <a:ln>
                  <a:noFill/>
                </a:ln>
                <a:effectLst/>
                <a:latin typeface="Roboto" panose="02000000000000000000" pitchFamily="2" charset="0"/>
              </a:rPr>
              <a:t>patrones estacionales estables</a:t>
            </a:r>
            <a:r>
              <a:rPr kumimoji="0" lang="es-AR" altLang="es-AR" sz="1050" b="0" i="0" u="none" strike="noStrike" cap="none" normalizeH="0" baseline="0" dirty="0">
                <a:ln>
                  <a:noFill/>
                </a:ln>
                <a:effectLst/>
                <a:latin typeface="Roboto" panose="02000000000000000000" pitchFamily="2" charset="0"/>
              </a:rPr>
              <a:t>, donde los días de cada mes tienden a agruparse en zonas consistentes del espacio multivariado.</a:t>
            </a:r>
            <a:endParaRPr kumimoji="0" lang="es-AR" altLang="es-AR"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El modelo logra explicar un </a:t>
            </a:r>
            <a:r>
              <a:rPr kumimoji="0" lang="es-AR" altLang="es-AR" sz="1050" b="1" i="0" u="none" strike="noStrike" cap="none" normalizeH="0" baseline="0" dirty="0">
                <a:ln>
                  <a:noFill/>
                </a:ln>
                <a:effectLst/>
                <a:latin typeface="Roboto" panose="02000000000000000000" pitchFamily="2" charset="0"/>
              </a:rPr>
              <a:t>84.63% de la variabilidad total</a:t>
            </a:r>
            <a:r>
              <a:rPr kumimoji="0" lang="es-AR" altLang="es-AR" sz="1050" b="0" i="0" u="none" strike="noStrike" cap="none" normalizeH="0" baseline="0" dirty="0">
                <a:ln>
                  <a:noFill/>
                </a:ln>
                <a:effectLst/>
                <a:latin typeface="Roboto" panose="02000000000000000000" pitchFamily="2" charset="0"/>
              </a:rPr>
              <a:t> con solo dos componentes, lo que indica una estructura climática altamente predecible a lo largo del año.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 </a:t>
            </a:r>
            <a:r>
              <a:rPr kumimoji="0" lang="es-AR" altLang="es-AR" sz="1050" b="1" i="0" u="none" strike="noStrike" cap="none" normalizeH="0" baseline="0" dirty="0">
                <a:ln>
                  <a:noFill/>
                </a:ln>
                <a:effectLst/>
                <a:latin typeface="Roboto" panose="02000000000000000000" pitchFamily="2" charset="0"/>
              </a:rPr>
              <a:t>¿Qué representa cada componente?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50" b="1" i="0" u="none" strike="noStrike" cap="none" normalizeH="0" baseline="0" dirty="0">
                <a:ln>
                  <a:noFill/>
                </a:ln>
                <a:effectLst/>
                <a:latin typeface="Roboto" panose="02000000000000000000" pitchFamily="2" charset="0"/>
              </a:rPr>
              <a:t>PC1 (61.3%)</a:t>
            </a:r>
            <a:r>
              <a:rPr kumimoji="0" lang="es-AR" altLang="es-AR" sz="1050" b="0" i="0" u="none" strike="noStrike" cap="none" normalizeH="0" baseline="0" dirty="0">
                <a:ln>
                  <a:noFill/>
                </a:ln>
                <a:effectLst/>
                <a:latin typeface="Roboto" panose="02000000000000000000" pitchFamily="2" charset="0"/>
              </a:rPr>
              <a:t> capta principalmente la </a:t>
            </a:r>
            <a:r>
              <a:rPr kumimoji="0" lang="es-AR" altLang="es-AR" sz="1050" b="1" i="0" u="none" strike="noStrike" cap="none" normalizeH="0" baseline="0" dirty="0">
                <a:ln>
                  <a:noFill/>
                </a:ln>
                <a:effectLst/>
                <a:latin typeface="Roboto" panose="02000000000000000000" pitchFamily="2" charset="0"/>
              </a:rPr>
              <a:t>intensidad térmica</a:t>
            </a:r>
            <a:r>
              <a:rPr kumimoji="0" lang="es-AR" altLang="es-AR" sz="1050" b="0" i="0" u="none" strike="noStrike" cap="none" normalizeH="0" baseline="0" dirty="0">
                <a:ln>
                  <a:noFill/>
                </a:ln>
                <a:effectLst/>
                <a:latin typeface="Roboto" panose="02000000000000000000" pitchFamily="2" charset="0"/>
              </a:rPr>
              <a:t>, ya que está fuertemente influenciado por variables como: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temp_aparente_media</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temp_aparente_max</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temp_media</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temp_minima</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temp_máxima</a:t>
            </a:r>
            <a:endPar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50" b="1" i="0" u="none" strike="noStrike" cap="none" normalizeH="0" baseline="0" dirty="0">
                <a:ln>
                  <a:noFill/>
                </a:ln>
                <a:effectLst/>
                <a:latin typeface="Roboto" panose="02000000000000000000" pitchFamily="2" charset="0"/>
              </a:rPr>
              <a:t>PC2 (23.3%)</a:t>
            </a:r>
            <a:r>
              <a:rPr kumimoji="0" lang="es-AR" altLang="es-AR" sz="1050" b="0" i="0" u="none" strike="noStrike" cap="none" normalizeH="0" baseline="0" dirty="0">
                <a:ln>
                  <a:noFill/>
                </a:ln>
                <a:effectLst/>
                <a:latin typeface="Roboto" panose="02000000000000000000" pitchFamily="2" charset="0"/>
              </a:rPr>
              <a:t> está más relacionado con </a:t>
            </a:r>
            <a:r>
              <a:rPr kumimoji="0" lang="es-AR" altLang="es-AR" sz="1050" b="1" i="0" u="none" strike="noStrike" cap="none" normalizeH="0" baseline="0" dirty="0">
                <a:ln>
                  <a:noFill/>
                </a:ln>
                <a:effectLst/>
                <a:latin typeface="Roboto" panose="02000000000000000000" pitchFamily="2" charset="0"/>
              </a:rPr>
              <a:t>radiación solar y presión atmosférica</a:t>
            </a:r>
            <a:r>
              <a:rPr kumimoji="0" lang="es-AR" altLang="es-AR" sz="1050" b="0" i="0" u="none" strike="noStrike" cap="none" normalizeH="0" baseline="0" dirty="0">
                <a:ln>
                  <a:noFill/>
                </a:ln>
                <a:effectLst/>
                <a:latin typeface="Roboto" panose="02000000000000000000" pitchFamily="2" charset="0"/>
              </a:rPr>
              <a:t>, con aportes destacados de: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duracion_sol</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presion_media</a:t>
            </a:r>
            <a:r>
              <a:rPr kumimoji="0" lang="es-AR" altLang="es-AR" sz="1050" b="0" i="0" u="none" strike="noStrike" cap="none" normalizeH="0" baseline="0" dirty="0">
                <a:ln>
                  <a:noFill/>
                </a:ln>
                <a:effectLst/>
                <a:latin typeface="Roboto" panose="02000000000000000000" pitchFamily="2" charset="0"/>
              </a:rPr>
              <a:t>, y en menor medida,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precipitacion_total</a:t>
            </a:r>
            <a:r>
              <a:rPr kumimoji="0" lang="es-AR" altLang="es-AR" sz="1050" b="0" i="0" u="none" strike="noStrike" cap="none" normalizeH="0" baseline="0" dirty="0">
                <a:ln>
                  <a:noFill/>
                </a:ln>
                <a:effectLst/>
                <a:latin typeface="Roboto" panose="02000000000000000000" pitchFamily="2" charset="0"/>
              </a:rPr>
              <a:t> y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lluvia_total</a:t>
            </a:r>
            <a:endPar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 Esto implica que el clima local puede ser caracterizado casi completamente por una combinación de </a:t>
            </a:r>
            <a:r>
              <a:rPr kumimoji="0" lang="es-AR" altLang="es-AR" sz="1050" b="1" i="0" u="none" strike="noStrike" cap="none" normalizeH="0" baseline="0" dirty="0">
                <a:ln>
                  <a:noFill/>
                </a:ln>
                <a:effectLst/>
                <a:latin typeface="Roboto" panose="02000000000000000000" pitchFamily="2" charset="0"/>
              </a:rPr>
              <a:t>temperatura y sol</a:t>
            </a:r>
            <a:r>
              <a:rPr kumimoji="0" lang="es-AR" altLang="es-AR" sz="1050" b="0" i="0" u="none" strike="noStrike" cap="none" normalizeH="0" baseline="0" dirty="0">
                <a:ln>
                  <a:noFill/>
                </a:ln>
                <a:effectLst/>
                <a:latin typeface="Roboto" panose="02000000000000000000" pitchFamily="2" charset="0"/>
              </a:rPr>
              <a:t>, lo cual es </a:t>
            </a:r>
            <a:r>
              <a:rPr kumimoji="0" lang="es-AR" altLang="es-AR" sz="1050" b="1" i="0" u="none" strike="noStrike" cap="none" normalizeH="0" baseline="0" dirty="0">
                <a:ln>
                  <a:noFill/>
                </a:ln>
                <a:effectLst/>
                <a:latin typeface="Roboto" panose="02000000000000000000" pitchFamily="2" charset="0"/>
              </a:rPr>
              <a:t>altamente útil para anticipar el comportamiento de la demanda de productos de climatización</a:t>
            </a:r>
            <a:r>
              <a:rPr kumimoji="0" lang="es-AR" altLang="es-AR" sz="1050" b="0" i="0" u="none" strike="noStrike" cap="none" normalizeH="0" baseline="0" dirty="0">
                <a:ln>
                  <a:noFill/>
                </a:ln>
                <a:effectLst/>
                <a:latin typeface="Roboto" panose="02000000000000000000" pitchFamily="2" charset="0"/>
              </a:rPr>
              <a:t>.</a:t>
            </a:r>
            <a:endParaRPr kumimoji="0" lang="es-AR" altLang="es-AR"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Por ejemplo, los meses de verano (enero, diciembre) ocupan la zona de mayor temperatura y sol, mientras que los de invierno (junio, julio) se agrupan en regiones opuestas, reflejando condiciones más frías y nubladas. Esta clara diferenciación estacional permite </a:t>
            </a:r>
            <a:r>
              <a:rPr kumimoji="0" lang="es-AR" altLang="es-AR" sz="1050" b="1" i="0" u="none" strike="noStrike" cap="none" normalizeH="0" baseline="0" dirty="0">
                <a:ln>
                  <a:noFill/>
                </a:ln>
                <a:effectLst/>
                <a:latin typeface="Roboto" panose="02000000000000000000" pitchFamily="2" charset="0"/>
              </a:rPr>
              <a:t>diseñar acciones comerciales adaptadas a patrones climáticos recurrentes</a:t>
            </a:r>
            <a:r>
              <a:rPr kumimoji="0" lang="es-AR" altLang="es-AR" sz="1050" b="0" i="0" u="none" strike="noStrike" cap="none" normalizeH="0" baseline="0" dirty="0">
                <a:ln>
                  <a:noFill/>
                </a:ln>
                <a:effectLst/>
                <a:latin typeface="Roboto" panose="02000000000000000000" pitchFamily="2" charset="0"/>
              </a:rPr>
              <a:t>.</a:t>
            </a:r>
            <a:endParaRPr kumimoji="0" lang="es-AR" altLang="es-AR" sz="1050" b="0" i="0" u="none" strike="noStrike" cap="none" normalizeH="0" baseline="0" dirty="0">
              <a:ln>
                <a:noFill/>
              </a:ln>
              <a:effectLst/>
            </a:endParaRPr>
          </a:p>
        </p:txBody>
      </p:sp>
    </p:spTree>
    <p:extLst>
      <p:ext uri="{BB962C8B-B14F-4D97-AF65-F5344CB8AC3E}">
        <p14:creationId xmlns:p14="http://schemas.microsoft.com/office/powerpoint/2010/main" val="134431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440D-3229-DDF4-2BB7-C81A72CD7C2C}"/>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9BBBBB94-C6D1-5AE7-B819-D7B85B28BFDF}"/>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27385ABE-4529-C585-63A8-5FC2EC49587D}"/>
              </a:ext>
            </a:extLst>
          </p:cNvPr>
          <p:cNvSpPr txBox="1">
            <a:spLocks/>
          </p:cNvSpPr>
          <p:nvPr/>
        </p:nvSpPr>
        <p:spPr>
          <a:xfrm>
            <a:off x="1312926" y="37995"/>
            <a:ext cx="9092627"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000" b="1" i="1" dirty="0">
                <a:effectLst>
                  <a:outerShdw blurRad="38100" dist="38100" dir="2700000" algn="tl">
                    <a:srgbClr val="000000">
                      <a:alpha val="43137"/>
                    </a:srgbClr>
                  </a:outerShdw>
                </a:effectLst>
              </a:rPr>
              <a:t>¿Existen patrones multivariados estacionales (combinaciones típicas de temperatura, humedad, presión, radiación solar, etc.) que se repiten en ciertos meses o estaciones?</a:t>
            </a:r>
          </a:p>
        </p:txBody>
      </p:sp>
      <p:sp>
        <p:nvSpPr>
          <p:cNvPr id="7" name="Título 4">
            <a:extLst>
              <a:ext uri="{FF2B5EF4-FFF2-40B4-BE49-F238E27FC236}">
                <a16:creationId xmlns:a16="http://schemas.microsoft.com/office/drawing/2014/main" id="{88CA349B-031F-64AB-5006-1C1E58014E0D}"/>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7172" name="Picture 4">
            <a:extLst>
              <a:ext uri="{FF2B5EF4-FFF2-40B4-BE49-F238E27FC236}">
                <a16:creationId xmlns:a16="http://schemas.microsoft.com/office/drawing/2014/main" id="{C9EA8603-6ADF-46E5-FE8C-4D9C55857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390" y="1080899"/>
            <a:ext cx="8817220" cy="32570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A434E7E6-33C6-1027-8C36-A143266DFD3D}"/>
              </a:ext>
            </a:extLst>
          </p:cNvPr>
          <p:cNvSpPr>
            <a:spLocks noChangeArrowheads="1"/>
          </p:cNvSpPr>
          <p:nvPr/>
        </p:nvSpPr>
        <p:spPr bwMode="auto">
          <a:xfrm>
            <a:off x="1312926" y="4337988"/>
            <a:ext cx="10879068" cy="2422408"/>
          </a:xfrm>
          <a:prstGeom prst="rect">
            <a:avLst/>
          </a:prstGeom>
          <a:noFill/>
          <a:ln>
            <a:noFill/>
          </a:ln>
          <a:effec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1" i="1" u="none" strike="noStrike" cap="none" normalizeH="0" baseline="0" dirty="0" err="1">
                <a:ln>
                  <a:noFill/>
                </a:ln>
                <a:effectLst/>
                <a:latin typeface="Roboto" panose="02000000000000000000" pitchFamily="2" charset="0"/>
              </a:rPr>
              <a:t>Clustering</a:t>
            </a:r>
            <a:r>
              <a:rPr kumimoji="0" lang="es-AR" altLang="es-AR" sz="1050" b="1" i="1" u="none" strike="noStrike" cap="none" normalizeH="0" baseline="0" dirty="0">
                <a:ln>
                  <a:noFill/>
                </a:ln>
                <a:effectLst/>
                <a:latin typeface="Roboto" panose="02000000000000000000" pitchFamily="2" charset="0"/>
              </a:rPr>
              <a:t> multivariado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Al agrupar los días en cuatro </a:t>
            </a:r>
            <a:r>
              <a:rPr kumimoji="0" lang="es-AR" altLang="es-AR" sz="1050" b="0" i="0" u="none" strike="noStrike" cap="none" normalizeH="0" baseline="0" dirty="0" err="1">
                <a:ln>
                  <a:noFill/>
                </a:ln>
                <a:effectLst/>
                <a:latin typeface="Roboto" panose="02000000000000000000" pitchFamily="2" charset="0"/>
              </a:rPr>
              <a:t>clusters</a:t>
            </a:r>
            <a:r>
              <a:rPr kumimoji="0" lang="es-AR" altLang="es-AR" sz="1050" b="0" i="0" u="none" strike="noStrike" cap="none" normalizeH="0" baseline="0" dirty="0">
                <a:ln>
                  <a:noFill/>
                </a:ln>
                <a:effectLst/>
                <a:latin typeface="Roboto" panose="02000000000000000000" pitchFamily="2" charset="0"/>
              </a:rPr>
              <a:t> basados en sus 12 variables meteorológicas normalizadas y proyectarlos en el espacio PCA, obtenemos: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endParaRPr>
          </a:p>
          <a:p>
            <a:pPr lvl="1" defTabSz="914400">
              <a:buFontTx/>
              <a:buChar char="•"/>
            </a:pPr>
            <a:r>
              <a:rPr kumimoji="0" lang="es-AR" altLang="es-AR" sz="1050" b="1" i="0" u="none" strike="noStrike" cap="none" normalizeH="0" baseline="0" dirty="0" err="1">
                <a:ln>
                  <a:noFill/>
                </a:ln>
                <a:effectLst/>
                <a:latin typeface="Roboto" panose="02000000000000000000" pitchFamily="2" charset="0"/>
              </a:rPr>
              <a:t>Cluster</a:t>
            </a:r>
            <a:r>
              <a:rPr kumimoji="0" lang="es-AR" altLang="es-AR" sz="1050" b="1" i="0" u="none" strike="noStrike" cap="none" normalizeH="0" baseline="0" dirty="0">
                <a:ln>
                  <a:noFill/>
                </a:ln>
                <a:effectLst/>
                <a:latin typeface="Roboto" panose="02000000000000000000" pitchFamily="2" charset="0"/>
              </a:rPr>
              <a:t> 0 (verde)</a:t>
            </a:r>
            <a:r>
              <a:rPr kumimoji="0" lang="es-AR" altLang="es-AR" sz="1050" b="0" i="0" u="none" strike="noStrike" cap="none" normalizeH="0" baseline="0" dirty="0">
                <a:ln>
                  <a:noFill/>
                </a:ln>
                <a:effectLst/>
                <a:latin typeface="Roboto" panose="02000000000000000000" pitchFamily="2" charset="0"/>
              </a:rPr>
              <a:t>: Días de </a:t>
            </a:r>
            <a:r>
              <a:rPr kumimoji="0" lang="es-AR" altLang="es-AR" sz="1050" b="1" i="0" u="none" strike="noStrike" cap="none" normalizeH="0" baseline="0" dirty="0">
                <a:ln>
                  <a:noFill/>
                </a:ln>
                <a:effectLst/>
                <a:latin typeface="Roboto" panose="02000000000000000000" pitchFamily="2" charset="0"/>
              </a:rPr>
              <a:t>verano intenso</a:t>
            </a:r>
            <a:r>
              <a:rPr kumimoji="0" lang="es-AR" altLang="es-AR" sz="1050" b="0" i="0" u="none" strike="noStrike" cap="none" normalizeH="0" baseline="0" dirty="0">
                <a:ln>
                  <a:noFill/>
                </a:ln>
                <a:effectLst/>
                <a:latin typeface="Roboto" panose="02000000000000000000" pitchFamily="2" charset="0"/>
              </a:rPr>
              <a:t> con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temp_media</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norm</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a:t>
            </a:r>
            <a:r>
              <a:rPr kumimoji="0" lang="es-AR" altLang="es-AR" sz="1050" b="0" i="0" u="none" strike="noStrike" cap="none" normalizeH="0" baseline="0" dirty="0">
                <a:ln>
                  <a:noFill/>
                </a:ln>
                <a:effectLst/>
                <a:latin typeface="Roboto" panose="02000000000000000000" pitchFamily="2" charset="0"/>
              </a:rPr>
              <a:t> ~0.74 y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duracion_sol</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norm</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a:t>
            </a:r>
            <a:r>
              <a:rPr kumimoji="0" lang="es-AR" altLang="es-AR" sz="1050" b="0" i="0" u="none" strike="noStrike" cap="none" normalizeH="0" baseline="0" dirty="0">
                <a:ln>
                  <a:noFill/>
                </a:ln>
                <a:effectLst/>
                <a:latin typeface="Roboto" panose="02000000000000000000" pitchFamily="2" charset="0"/>
              </a:rPr>
              <a:t> ~0.88, precipitaciones casi nulas (0.03).</a:t>
            </a:r>
          </a:p>
          <a:p>
            <a:pPr lvl="1" defTabSz="914400">
              <a:buFontTx/>
              <a:buChar char="•"/>
            </a:pPr>
            <a:r>
              <a:rPr kumimoji="0" lang="es-AR" altLang="es-AR" sz="1050" b="1" i="0" u="none" strike="noStrike" cap="none" normalizeH="0" baseline="0" dirty="0" err="1">
                <a:ln>
                  <a:noFill/>
                </a:ln>
                <a:effectLst/>
                <a:latin typeface="Roboto" panose="02000000000000000000" pitchFamily="2" charset="0"/>
              </a:rPr>
              <a:t>Cluster</a:t>
            </a:r>
            <a:r>
              <a:rPr kumimoji="0" lang="es-AR" altLang="es-AR" sz="1050" b="1" i="0" u="none" strike="noStrike" cap="none" normalizeH="0" baseline="0" dirty="0">
                <a:ln>
                  <a:noFill/>
                </a:ln>
                <a:effectLst/>
                <a:latin typeface="Roboto" panose="02000000000000000000" pitchFamily="2" charset="0"/>
              </a:rPr>
              <a:t> 1 (naranja)</a:t>
            </a:r>
            <a:r>
              <a:rPr kumimoji="0" lang="es-AR" altLang="es-AR" sz="1050" b="0" i="0" u="none" strike="noStrike" cap="none" normalizeH="0" baseline="0" dirty="0">
                <a:ln>
                  <a:noFill/>
                </a:ln>
                <a:effectLst/>
                <a:latin typeface="Roboto" panose="02000000000000000000" pitchFamily="2" charset="0"/>
              </a:rPr>
              <a:t>: Días </a:t>
            </a:r>
            <a:r>
              <a:rPr kumimoji="0" lang="es-AR" altLang="es-AR" sz="1050" b="1" i="0" u="none" strike="noStrike" cap="none" normalizeH="0" baseline="0" dirty="0">
                <a:ln>
                  <a:noFill/>
                </a:ln>
                <a:effectLst/>
                <a:latin typeface="Roboto" panose="02000000000000000000" pitchFamily="2" charset="0"/>
              </a:rPr>
              <a:t>cálidos y soleados</a:t>
            </a:r>
            <a:r>
              <a:rPr kumimoji="0" lang="es-AR" altLang="es-AR" sz="1050" b="0" i="0" u="none" strike="noStrike" cap="none" normalizeH="0" baseline="0" dirty="0">
                <a:ln>
                  <a:noFill/>
                </a:ln>
                <a:effectLst/>
                <a:latin typeface="Roboto" panose="02000000000000000000" pitchFamily="2" charset="0"/>
              </a:rPr>
              <a:t> ligeramente menos extremos que el </a:t>
            </a:r>
            <a:r>
              <a:rPr kumimoji="0" lang="es-AR" altLang="es-AR" sz="1050" b="0" i="0" u="none" strike="noStrike" cap="none" normalizeH="0" baseline="0" dirty="0" err="1">
                <a:ln>
                  <a:noFill/>
                </a:ln>
                <a:effectLst/>
                <a:latin typeface="Roboto" panose="02000000000000000000" pitchFamily="2" charset="0"/>
              </a:rPr>
              <a:t>Cluster</a:t>
            </a:r>
            <a:r>
              <a:rPr kumimoji="0" lang="es-AR" altLang="es-AR" sz="1050" b="0" i="0" u="none" strike="noStrike" cap="none" normalizeH="0" baseline="0" dirty="0">
                <a:ln>
                  <a:noFill/>
                </a:ln>
                <a:effectLst/>
                <a:latin typeface="Roboto" panose="02000000000000000000" pitchFamily="2" charset="0"/>
              </a:rPr>
              <a:t> 0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temp_media</a:t>
            </a:r>
            <a:r>
              <a:rPr kumimoji="0" lang="es-AR" altLang="es-AR" sz="1050" b="0" i="0" u="none" strike="noStrike" cap="none" normalizeH="0" baseline="0" dirty="0">
                <a:ln>
                  <a:noFill/>
                </a:ln>
                <a:effectLst/>
                <a:latin typeface="Roboto" panose="02000000000000000000" pitchFamily="2" charset="0"/>
              </a:rPr>
              <a:t> ~0.56,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duracion_sol</a:t>
            </a:r>
            <a:r>
              <a:rPr kumimoji="0" lang="es-AR" altLang="es-AR" sz="1050" b="0" i="0" u="none" strike="noStrike" cap="none" normalizeH="0" baseline="0" dirty="0">
                <a:ln>
                  <a:noFill/>
                </a:ln>
                <a:effectLst/>
                <a:latin typeface="Roboto" panose="02000000000000000000" pitchFamily="2" charset="0"/>
              </a:rPr>
              <a:t> ~0.80), con algo más de presión </a:t>
            </a:r>
          </a:p>
          <a:p>
            <a:pPr lvl="1" defTabSz="914400">
              <a:buFontTx/>
              <a:buChar char="•"/>
            </a:pPr>
            <a:r>
              <a:rPr kumimoji="0" lang="es-AR" altLang="es-AR" sz="1050" b="1" i="0" u="none" strike="noStrike" cap="none" normalizeH="0" baseline="0" dirty="0" err="1">
                <a:ln>
                  <a:noFill/>
                </a:ln>
                <a:effectLst/>
                <a:latin typeface="Roboto" panose="02000000000000000000" pitchFamily="2" charset="0"/>
              </a:rPr>
              <a:t>Cluster</a:t>
            </a:r>
            <a:r>
              <a:rPr kumimoji="0" lang="es-AR" altLang="es-AR" sz="1050" b="1" i="0" u="none" strike="noStrike" cap="none" normalizeH="0" baseline="0" dirty="0">
                <a:ln>
                  <a:noFill/>
                </a:ln>
                <a:effectLst/>
                <a:latin typeface="Roboto" panose="02000000000000000000" pitchFamily="2" charset="0"/>
              </a:rPr>
              <a:t> 2 (azul)</a:t>
            </a:r>
            <a:r>
              <a:rPr kumimoji="0" lang="es-AR" altLang="es-AR" sz="1050" b="0" i="0" u="none" strike="noStrike" cap="none" normalizeH="0" baseline="0" dirty="0">
                <a:ln>
                  <a:noFill/>
                </a:ln>
                <a:effectLst/>
                <a:latin typeface="Roboto" panose="02000000000000000000" pitchFamily="2" charset="0"/>
              </a:rPr>
              <a:t>: Días </a:t>
            </a:r>
            <a:r>
              <a:rPr kumimoji="0" lang="es-AR" altLang="es-AR" sz="1050" b="1" i="0" u="none" strike="noStrike" cap="none" normalizeH="0" baseline="0" dirty="0">
                <a:ln>
                  <a:noFill/>
                </a:ln>
                <a:effectLst/>
                <a:latin typeface="Roboto" panose="02000000000000000000" pitchFamily="2" charset="0"/>
              </a:rPr>
              <a:t>templados/frescos</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temp_media</a:t>
            </a:r>
            <a:r>
              <a:rPr kumimoji="0" lang="es-AR" altLang="es-AR" sz="1050" b="0" i="0" u="none" strike="noStrike" cap="none" normalizeH="0" baseline="0" dirty="0">
                <a:ln>
                  <a:noFill/>
                </a:ln>
                <a:effectLst/>
                <a:latin typeface="Roboto" panose="02000000000000000000" pitchFamily="2" charset="0"/>
              </a:rPr>
              <a:t> ~ 0.52) con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presion_media</a:t>
            </a:r>
            <a:r>
              <a:rPr kumimoji="0" lang="es-AR" altLang="es-AR" sz="1050" b="0" i="0" u="none" strike="noStrike" cap="none" normalizeH="0" baseline="0" dirty="0">
                <a:ln>
                  <a:noFill/>
                </a:ln>
                <a:effectLst/>
                <a:latin typeface="Roboto" panose="02000000000000000000" pitchFamily="2" charset="0"/>
              </a:rPr>
              <a:t> alta (~0.45) y mayor viento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viento_max</a:t>
            </a:r>
            <a:r>
              <a:rPr kumimoji="0" lang="es-AR" altLang="es-AR" sz="1050" b="0" i="0" u="none" strike="noStrike" cap="none" normalizeH="0" baseline="0" dirty="0">
                <a:ln>
                  <a:noFill/>
                </a:ln>
                <a:effectLst/>
                <a:latin typeface="Roboto" panose="02000000000000000000" pitchFamily="2" charset="0"/>
              </a:rPr>
              <a:t> ~0.23).</a:t>
            </a:r>
          </a:p>
          <a:p>
            <a:pPr lvl="1" defTabSz="914400">
              <a:buFontTx/>
              <a:buChar char="•"/>
            </a:pPr>
            <a:r>
              <a:rPr kumimoji="0" lang="es-AR" altLang="es-AR" sz="1050" b="1" i="0" u="none" strike="noStrike" cap="none" normalizeH="0" baseline="0" dirty="0" err="1">
                <a:ln>
                  <a:noFill/>
                </a:ln>
                <a:effectLst/>
                <a:latin typeface="Roboto" panose="02000000000000000000" pitchFamily="2" charset="0"/>
              </a:rPr>
              <a:t>Cluster</a:t>
            </a:r>
            <a:r>
              <a:rPr kumimoji="0" lang="es-AR" altLang="es-AR" sz="1050" b="1" i="0" u="none" strike="noStrike" cap="none" normalizeH="0" baseline="0" dirty="0">
                <a:ln>
                  <a:noFill/>
                </a:ln>
                <a:effectLst/>
                <a:latin typeface="Roboto" panose="02000000000000000000" pitchFamily="2" charset="0"/>
              </a:rPr>
              <a:t> 3 (rosado)</a:t>
            </a:r>
            <a:r>
              <a:rPr kumimoji="0" lang="es-AR" altLang="es-AR" sz="1050" b="0" i="0" u="none" strike="noStrike" cap="none" normalizeH="0" baseline="0" dirty="0">
                <a:ln>
                  <a:noFill/>
                </a:ln>
                <a:effectLst/>
                <a:latin typeface="Roboto" panose="02000000000000000000" pitchFamily="2" charset="0"/>
              </a:rPr>
              <a:t>: Días </a:t>
            </a:r>
            <a:r>
              <a:rPr kumimoji="0" lang="es-AR" altLang="es-AR" sz="1050" b="1" i="0" u="none" strike="noStrike" cap="none" normalizeH="0" baseline="0" dirty="0">
                <a:ln>
                  <a:noFill/>
                </a:ln>
                <a:effectLst/>
                <a:latin typeface="Roboto" panose="02000000000000000000" pitchFamily="2" charset="0"/>
              </a:rPr>
              <a:t>fríos y nublados</a:t>
            </a:r>
            <a:r>
              <a:rPr kumimoji="0" lang="es-AR" altLang="es-AR" sz="1050" b="0" i="0" u="none" strike="noStrike" cap="none" normalizeH="0" baseline="0" dirty="0">
                <a:ln>
                  <a:noFill/>
                </a:ln>
                <a:effectLst/>
                <a:latin typeface="Roboto" panose="02000000000000000000" pitchFamily="2" charset="0"/>
              </a:rPr>
              <a:t> con baja temperatura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temp_media</a:t>
            </a:r>
            <a:r>
              <a:rPr kumimoji="0" lang="es-AR" altLang="es-AR" sz="1050" b="0" i="0" u="none" strike="noStrike" cap="none" normalizeH="0" baseline="0" dirty="0">
                <a:ln>
                  <a:noFill/>
                </a:ln>
                <a:effectLst/>
                <a:latin typeface="Roboto" panose="02000000000000000000" pitchFamily="2" charset="0"/>
              </a:rPr>
              <a:t> ~0.35), escasa radiación (</a:t>
            </a:r>
            <a:r>
              <a:rPr kumimoji="0" lang="es-AR" altLang="es-AR" sz="1050" b="0" i="0" u="none" strike="noStrike" cap="none" normalizeH="0" baseline="0" dirty="0" err="1">
                <a:ln>
                  <a:noFill/>
                </a:ln>
                <a:effectLst/>
                <a:latin typeface="Courier New" panose="02070309020205020404" pitchFamily="49" charset="0"/>
                <a:cs typeface="Courier New" panose="02070309020205020404" pitchFamily="49" charset="0"/>
              </a:rPr>
              <a:t>duracion_sol</a:t>
            </a:r>
            <a:r>
              <a:rPr kumimoji="0" lang="es-AR" altLang="es-AR" sz="1050" b="0" i="0" u="none" strike="noStrike" cap="none" normalizeH="0" baseline="0" dirty="0">
                <a:ln>
                  <a:noFill/>
                </a:ln>
                <a:effectLst/>
                <a:latin typeface="Roboto" panose="02000000000000000000" pitchFamily="2" charset="0"/>
              </a:rPr>
              <a:t> ~0.72) y mínimas lluvias </a:t>
            </a:r>
          </a:p>
          <a:p>
            <a:pPr marL="0" marR="0" lvl="0" indent="0" algn="l" defTabSz="914400" rtl="0" eaLnBrk="0" fontAlgn="base" latinLnBrk="0" hangingPunct="0">
              <a:lnSpc>
                <a:spcPct val="100000"/>
              </a:lnSpc>
              <a:spcBef>
                <a:spcPct val="0"/>
              </a:spcBef>
              <a:spcAft>
                <a:spcPct val="0"/>
              </a:spcAft>
              <a:buClrTx/>
              <a:buSzTx/>
              <a:tabLst/>
            </a:pPr>
            <a:endParaRPr lang="es-AR" altLang="es-AR" sz="1050" dirty="0">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s-AR" altLang="es-AR" sz="1050" b="0" i="0" u="none" strike="noStrike" cap="none" normalizeH="0" baseline="0" dirty="0">
                <a:ln>
                  <a:noFill/>
                </a:ln>
                <a:effectLst/>
                <a:latin typeface="Roboto" panose="02000000000000000000" pitchFamily="2" charset="0"/>
              </a:rPr>
              <a:t>Estos perfiles confirman la existencia de </a:t>
            </a:r>
            <a:r>
              <a:rPr kumimoji="0" lang="es-AR" altLang="es-AR" sz="1050" b="1" i="0" u="none" strike="noStrike" cap="none" normalizeH="0" baseline="0" dirty="0">
                <a:ln>
                  <a:noFill/>
                </a:ln>
                <a:effectLst/>
                <a:latin typeface="Roboto" panose="02000000000000000000" pitchFamily="2" charset="0"/>
              </a:rPr>
              <a:t>tipologías climáticas recurrentes</a:t>
            </a:r>
            <a:r>
              <a:rPr kumimoji="0" lang="es-AR" altLang="es-AR" sz="1050" b="0" i="0" u="none" strike="noStrike" cap="none" normalizeH="0" baseline="0" dirty="0">
                <a:ln>
                  <a:noFill/>
                </a:ln>
                <a:effectLst/>
                <a:latin typeface="Roboto" panose="02000000000000000000" pitchFamily="2" charset="0"/>
              </a:rPr>
              <a:t>, independientes del calendario mensual, validadas tanto en el plano PCA como en el análisis de promedios:</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50" b="0" i="0" u="none" strike="noStrike" cap="none" normalizeH="0" baseline="0" dirty="0">
              <a:ln>
                <a:noFill/>
              </a:ln>
              <a:effectLst/>
            </a:endParaRPr>
          </a:p>
          <a:p>
            <a:pPr lvl="1" defTabSz="914400">
              <a:buFontTx/>
              <a:buChar char="•"/>
            </a:pPr>
            <a:r>
              <a:rPr kumimoji="0" lang="es-AR" altLang="es-AR" sz="1050" b="0" i="0" u="none" strike="noStrike" cap="none" normalizeH="0" baseline="0" dirty="0">
                <a:ln>
                  <a:noFill/>
                </a:ln>
                <a:effectLst/>
                <a:latin typeface="Roboto" panose="02000000000000000000" pitchFamily="2" charset="0"/>
              </a:rPr>
              <a:t>Nos permite etiquetar comercialmente cada tipo de día (por ejemplo, </a:t>
            </a:r>
            <a:r>
              <a:rPr kumimoji="0" lang="es-AR" altLang="es-AR" sz="1050" b="0" i="0" u="none" strike="noStrike" cap="none" normalizeH="0" baseline="0" dirty="0" err="1">
                <a:ln>
                  <a:noFill/>
                </a:ln>
                <a:effectLst/>
                <a:latin typeface="Roboto" panose="02000000000000000000" pitchFamily="2" charset="0"/>
              </a:rPr>
              <a:t>Cluster</a:t>
            </a:r>
            <a:r>
              <a:rPr kumimoji="0" lang="es-AR" altLang="es-AR" sz="1050" b="0" i="0" u="none" strike="noStrike" cap="none" normalizeH="0" baseline="0" dirty="0">
                <a:ln>
                  <a:noFill/>
                </a:ln>
                <a:effectLst/>
                <a:latin typeface="Roboto" panose="02000000000000000000" pitchFamily="2" charset="0"/>
              </a:rPr>
              <a:t> 0→ “picos de aires acondicionados”; </a:t>
            </a:r>
            <a:r>
              <a:rPr kumimoji="0" lang="es-AR" altLang="es-AR" sz="1050" b="0" i="0" u="none" strike="noStrike" cap="none" normalizeH="0" baseline="0" dirty="0" err="1">
                <a:ln>
                  <a:noFill/>
                </a:ln>
                <a:effectLst/>
                <a:latin typeface="Roboto" panose="02000000000000000000" pitchFamily="2" charset="0"/>
              </a:rPr>
              <a:t>Cluster</a:t>
            </a:r>
            <a:r>
              <a:rPr kumimoji="0" lang="es-AR" altLang="es-AR" sz="1050" b="0" i="0" u="none" strike="noStrike" cap="none" normalizeH="0" baseline="0" dirty="0">
                <a:ln>
                  <a:noFill/>
                </a:ln>
                <a:effectLst/>
                <a:latin typeface="Roboto" panose="02000000000000000000" pitchFamily="2" charset="0"/>
              </a:rPr>
              <a:t> 3→ “demanda de calefactores”).</a:t>
            </a:r>
          </a:p>
          <a:p>
            <a:pPr lvl="1" defTabSz="914400">
              <a:buFontTx/>
              <a:buChar char="•"/>
            </a:pPr>
            <a:r>
              <a:rPr kumimoji="0" lang="es-AR" altLang="es-AR" sz="1050" b="0" i="0" u="none" strike="noStrike" cap="none" normalizeH="0" baseline="0" dirty="0">
                <a:ln>
                  <a:noFill/>
                </a:ln>
                <a:effectLst/>
                <a:latin typeface="Roboto" panose="02000000000000000000" pitchFamily="2" charset="0"/>
              </a:rPr>
              <a:t>Y anticipar su </a:t>
            </a:r>
            <a:r>
              <a:rPr kumimoji="0" lang="es-AR" altLang="es-AR" sz="1050" b="1" i="0" u="none" strike="noStrike" cap="none" normalizeH="0" baseline="0" dirty="0">
                <a:ln>
                  <a:noFill/>
                </a:ln>
                <a:effectLst/>
                <a:latin typeface="Roboto" panose="02000000000000000000" pitchFamily="2" charset="0"/>
              </a:rPr>
              <a:t>frecuencia estacional</a:t>
            </a:r>
            <a:r>
              <a:rPr kumimoji="0" lang="es-AR" altLang="es-AR" sz="1050" b="0" i="0" u="none" strike="noStrike" cap="none" normalizeH="0" baseline="0" dirty="0">
                <a:ln>
                  <a:noFill/>
                </a:ln>
                <a:effectLst/>
                <a:latin typeface="Roboto" panose="02000000000000000000" pitchFamily="2" charset="0"/>
              </a:rPr>
              <a:t> mapeando luego estos </a:t>
            </a:r>
            <a:r>
              <a:rPr kumimoji="0" lang="es-AR" altLang="es-AR" sz="1050" b="0" i="0" u="none" strike="noStrike" cap="none" normalizeH="0" baseline="0" dirty="0" err="1">
                <a:ln>
                  <a:noFill/>
                </a:ln>
                <a:effectLst/>
                <a:latin typeface="Roboto" panose="02000000000000000000" pitchFamily="2" charset="0"/>
              </a:rPr>
              <a:t>clusters</a:t>
            </a:r>
            <a:r>
              <a:rPr kumimoji="0" lang="es-AR" altLang="es-AR" sz="1050" b="0" i="0" u="none" strike="noStrike" cap="none" normalizeH="0" baseline="0" dirty="0">
                <a:ln>
                  <a:noFill/>
                </a:ln>
                <a:effectLst/>
                <a:latin typeface="Roboto" panose="02000000000000000000" pitchFamily="2" charset="0"/>
              </a:rPr>
              <a:t> a los meses del año.</a:t>
            </a:r>
          </a:p>
        </p:txBody>
      </p:sp>
    </p:spTree>
    <p:extLst>
      <p:ext uri="{BB962C8B-B14F-4D97-AF65-F5344CB8AC3E}">
        <p14:creationId xmlns:p14="http://schemas.microsoft.com/office/powerpoint/2010/main" val="190919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AF74-33B1-18D3-0E0D-F81317FEFC52}"/>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71D059E4-6247-74F6-87BA-72185A7EE221}"/>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Título 4">
            <a:extLst>
              <a:ext uri="{FF2B5EF4-FFF2-40B4-BE49-F238E27FC236}">
                <a16:creationId xmlns:a16="http://schemas.microsoft.com/office/drawing/2014/main" id="{178F8318-9568-A5D1-74B4-2081B9D88586}"/>
              </a:ext>
            </a:extLst>
          </p:cNvPr>
          <p:cNvSpPr txBox="1">
            <a:spLocks/>
          </p:cNvSpPr>
          <p:nvPr/>
        </p:nvSpPr>
        <p:spPr>
          <a:xfrm rot="16200000">
            <a:off x="-2688177"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3600" b="1" dirty="0"/>
              <a:t>INSIGHTS Y PLAN DE ACCIÓN</a:t>
            </a:r>
            <a:endParaRPr lang="es-AR" sz="3600" b="1" dirty="0"/>
          </a:p>
        </p:txBody>
      </p:sp>
      <p:sp>
        <p:nvSpPr>
          <p:cNvPr id="3" name="Título 4">
            <a:extLst>
              <a:ext uri="{FF2B5EF4-FFF2-40B4-BE49-F238E27FC236}">
                <a16:creationId xmlns:a16="http://schemas.microsoft.com/office/drawing/2014/main" id="{137770C4-3EE0-CE2F-F056-69E664A64D0A}"/>
              </a:ext>
            </a:extLst>
          </p:cNvPr>
          <p:cNvSpPr txBox="1">
            <a:spLocks/>
          </p:cNvSpPr>
          <p:nvPr/>
        </p:nvSpPr>
        <p:spPr>
          <a:xfrm>
            <a:off x="1434049" y="379879"/>
            <a:ext cx="1421712" cy="42605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000" b="1" i="1" u="sng" dirty="0" err="1">
                <a:effectLst>
                  <a:outerShdw blurRad="38100" dist="38100" dir="2700000" algn="tl">
                    <a:srgbClr val="000000">
                      <a:alpha val="43137"/>
                    </a:srgbClr>
                  </a:outerShdw>
                </a:effectLst>
              </a:rPr>
              <a:t>Insights</a:t>
            </a:r>
            <a:r>
              <a:rPr lang="es-MX" sz="2000" b="1" i="1" u="sng" dirty="0">
                <a:effectLst>
                  <a:outerShdw blurRad="38100" dist="38100" dir="2700000" algn="tl">
                    <a:srgbClr val="000000">
                      <a:alpha val="43137"/>
                    </a:srgbClr>
                  </a:outerShdw>
                </a:effectLst>
              </a:rPr>
              <a:t> </a:t>
            </a:r>
          </a:p>
        </p:txBody>
      </p:sp>
      <p:sp>
        <p:nvSpPr>
          <p:cNvPr id="4" name="Flecha: a la derecha 3">
            <a:extLst>
              <a:ext uri="{FF2B5EF4-FFF2-40B4-BE49-F238E27FC236}">
                <a16:creationId xmlns:a16="http://schemas.microsoft.com/office/drawing/2014/main" id="{6F95E0B3-7AC1-6EA5-3EC1-82AAF0C7ACAC}"/>
              </a:ext>
            </a:extLst>
          </p:cNvPr>
          <p:cNvSpPr/>
          <p:nvPr/>
        </p:nvSpPr>
        <p:spPr>
          <a:xfrm>
            <a:off x="2685858" y="431382"/>
            <a:ext cx="529953" cy="323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Título 4">
            <a:extLst>
              <a:ext uri="{FF2B5EF4-FFF2-40B4-BE49-F238E27FC236}">
                <a16:creationId xmlns:a16="http://schemas.microsoft.com/office/drawing/2014/main" id="{C0A868A7-2D74-B88A-1053-D453A3565FE0}"/>
              </a:ext>
            </a:extLst>
          </p:cNvPr>
          <p:cNvSpPr txBox="1">
            <a:spLocks/>
          </p:cNvSpPr>
          <p:nvPr/>
        </p:nvSpPr>
        <p:spPr>
          <a:xfrm>
            <a:off x="3291885" y="379879"/>
            <a:ext cx="6992472" cy="20140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100" b="1" dirty="0">
                <a:effectLst>
                  <a:outerShdw blurRad="38100" dist="38100" dir="2700000" algn="tl">
                    <a:srgbClr val="000000">
                      <a:alpha val="43137"/>
                    </a:srgbClr>
                  </a:outerShdw>
                </a:effectLst>
              </a:rPr>
              <a:t>El análisis revela un patrón estacional térmico muy marcado: las temperaturas máximas se concentran en enero–febrero y las mínimas en junio–julio, con correlaciones claras entre amplitud térmica alta, baja humedad y cielo despejado. Además, se observa una tendencia creciente de olas de calor —días con más de 30 °C— y un patrón interanual consistente de frío extremo (&lt; 5 °C). Desde un punto de vista multivariado, dos componentes principales (PC1: intensidad térmica; PC2: radiación/presión) explican el 84,6 % de la varianza, y la segmentación en cuatro </a:t>
            </a:r>
            <a:r>
              <a:rPr lang="es-MX" sz="1100" b="1" dirty="0" err="1">
                <a:effectLst>
                  <a:outerShdw blurRad="38100" dist="38100" dir="2700000" algn="tl">
                    <a:srgbClr val="000000">
                      <a:alpha val="43137"/>
                    </a:srgbClr>
                  </a:outerShdw>
                </a:effectLst>
              </a:rPr>
              <a:t>clusters</a:t>
            </a:r>
            <a:r>
              <a:rPr lang="es-MX" sz="1100" b="1" dirty="0">
                <a:effectLst>
                  <a:outerShdw blurRad="38100" dist="38100" dir="2700000" algn="tl">
                    <a:srgbClr val="000000">
                      <a:alpha val="43137"/>
                    </a:srgbClr>
                  </a:outerShdw>
                </a:effectLst>
              </a:rPr>
              <a:t> (verano extremo, verano cálido, clima templado y invierno nublado) se repite año tras año, demostrando que las combinaciones climáticas en San Miguel de Tucumán son altamente predecibles.</a:t>
            </a:r>
            <a:endParaRPr lang="es-MX" sz="1100" b="1" i="1" u="sng" dirty="0">
              <a:effectLst>
                <a:outerShdw blurRad="38100" dist="38100" dir="2700000" algn="tl">
                  <a:srgbClr val="000000">
                    <a:alpha val="43137"/>
                  </a:srgbClr>
                </a:outerShdw>
              </a:effectLst>
            </a:endParaRPr>
          </a:p>
        </p:txBody>
      </p:sp>
      <p:sp>
        <p:nvSpPr>
          <p:cNvPr id="9" name="Título 4">
            <a:extLst>
              <a:ext uri="{FF2B5EF4-FFF2-40B4-BE49-F238E27FC236}">
                <a16:creationId xmlns:a16="http://schemas.microsoft.com/office/drawing/2014/main" id="{9053566E-785A-C77C-CB1B-3023848D8B75}"/>
              </a:ext>
            </a:extLst>
          </p:cNvPr>
          <p:cNvSpPr txBox="1">
            <a:spLocks/>
          </p:cNvSpPr>
          <p:nvPr/>
        </p:nvSpPr>
        <p:spPr>
          <a:xfrm>
            <a:off x="3291885" y="2075379"/>
            <a:ext cx="6992472" cy="32877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dirty="0">
                <a:effectLst>
                  <a:outerShdw blurRad="38100" dist="38100" dir="2700000" algn="tl">
                    <a:srgbClr val="000000">
                      <a:alpha val="43137"/>
                    </a:srgbClr>
                  </a:outerShdw>
                </a:effectLst>
              </a:rPr>
              <a:t>1 - Ajuste </a:t>
            </a:r>
            <a:r>
              <a:rPr lang="es-MX" sz="1100" b="1" dirty="0">
                <a:effectLst>
                  <a:outerShdw blurRad="38100" dist="38100" dir="2700000" algn="tl">
                    <a:srgbClr val="000000">
                      <a:alpha val="43137"/>
                    </a:srgbClr>
                  </a:outerShdw>
                </a:effectLst>
              </a:rPr>
              <a:t>dinámico</a:t>
            </a:r>
            <a:r>
              <a:rPr lang="es-MX" sz="1200" b="1" dirty="0">
                <a:effectLst>
                  <a:outerShdw blurRad="38100" dist="38100" dir="2700000" algn="tl">
                    <a:srgbClr val="000000">
                      <a:alpha val="43137"/>
                    </a:srgbClr>
                  </a:outerShdw>
                </a:effectLst>
              </a:rPr>
              <a:t> de inventario.</a:t>
            </a:r>
            <a:endParaRPr lang="es-MX" sz="1200" b="1" i="1" u="sng" dirty="0">
              <a:effectLst>
                <a:outerShdw blurRad="38100" dist="38100" dir="2700000" algn="tl">
                  <a:srgbClr val="000000">
                    <a:alpha val="43137"/>
                  </a:srgbClr>
                </a:outerShdw>
              </a:effectLst>
            </a:endParaRPr>
          </a:p>
        </p:txBody>
      </p:sp>
      <p:sp>
        <p:nvSpPr>
          <p:cNvPr id="11" name="Título 4">
            <a:extLst>
              <a:ext uri="{FF2B5EF4-FFF2-40B4-BE49-F238E27FC236}">
                <a16:creationId xmlns:a16="http://schemas.microsoft.com/office/drawing/2014/main" id="{EB6F5DF2-1D4F-7E72-32AD-EA8DFFC62D61}"/>
              </a:ext>
            </a:extLst>
          </p:cNvPr>
          <p:cNvSpPr txBox="1">
            <a:spLocks/>
          </p:cNvSpPr>
          <p:nvPr/>
        </p:nvSpPr>
        <p:spPr>
          <a:xfrm>
            <a:off x="3495655" y="2321958"/>
            <a:ext cx="6992472" cy="108049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Programar aumentos de stock de ventiladores y aires acondicionados en las semanas previas a los picos de calor identificados por </a:t>
            </a:r>
            <a:r>
              <a:rPr lang="es-MX" sz="1100" dirty="0" err="1">
                <a:effectLst>
                  <a:outerShdw blurRad="38100" dist="38100" dir="2700000" algn="tl">
                    <a:srgbClr val="000000">
                      <a:alpha val="43137"/>
                    </a:srgbClr>
                  </a:outerShdw>
                </a:effectLst>
              </a:rPr>
              <a:t>cluster</a:t>
            </a:r>
            <a:r>
              <a:rPr lang="es-MX" sz="1100" dirty="0">
                <a:effectLst>
                  <a:outerShdw blurRad="38100" dist="38100" dir="2700000" algn="tl">
                    <a:srgbClr val="000000">
                      <a:alpha val="43137"/>
                    </a:srgbClr>
                  </a:outerShdw>
                </a:effectLst>
              </a:rPr>
              <a:t> “verano extremo”.</a:t>
            </a:r>
          </a:p>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Reforzar pedidos de estufas y calefactores antes de los meses de baja temperatura, según </a:t>
            </a:r>
            <a:r>
              <a:rPr lang="es-MX" sz="1100" dirty="0" err="1">
                <a:effectLst>
                  <a:outerShdw blurRad="38100" dist="38100" dir="2700000" algn="tl">
                    <a:srgbClr val="000000">
                      <a:alpha val="43137"/>
                    </a:srgbClr>
                  </a:outerShdw>
                </a:effectLst>
              </a:rPr>
              <a:t>cluster</a:t>
            </a:r>
            <a:r>
              <a:rPr lang="es-MX" sz="1100" dirty="0">
                <a:effectLst>
                  <a:outerShdw blurRad="38100" dist="38100" dir="2700000" algn="tl">
                    <a:srgbClr val="000000">
                      <a:alpha val="43137"/>
                    </a:srgbClr>
                  </a:outerShdw>
                </a:effectLst>
              </a:rPr>
              <a:t> “invierno nublado”..</a:t>
            </a:r>
            <a:endParaRPr lang="es-MX" sz="1100" i="1" u="sng" dirty="0">
              <a:effectLst>
                <a:outerShdw blurRad="38100" dist="38100" dir="2700000" algn="tl">
                  <a:srgbClr val="000000">
                    <a:alpha val="43137"/>
                  </a:srgbClr>
                </a:outerShdw>
              </a:effectLst>
            </a:endParaRPr>
          </a:p>
        </p:txBody>
      </p:sp>
      <p:sp>
        <p:nvSpPr>
          <p:cNvPr id="12" name="Título 4">
            <a:extLst>
              <a:ext uri="{FF2B5EF4-FFF2-40B4-BE49-F238E27FC236}">
                <a16:creationId xmlns:a16="http://schemas.microsoft.com/office/drawing/2014/main" id="{F83D3596-AB80-4BB5-36C2-747CFDE069DA}"/>
              </a:ext>
            </a:extLst>
          </p:cNvPr>
          <p:cNvSpPr txBox="1">
            <a:spLocks/>
          </p:cNvSpPr>
          <p:nvPr/>
        </p:nvSpPr>
        <p:spPr>
          <a:xfrm>
            <a:off x="3291885" y="3083960"/>
            <a:ext cx="6992472" cy="32877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dirty="0">
                <a:effectLst>
                  <a:outerShdw blurRad="38100" dist="38100" dir="2700000" algn="tl">
                    <a:srgbClr val="000000">
                      <a:alpha val="43137"/>
                    </a:srgbClr>
                  </a:outerShdw>
                </a:effectLst>
              </a:rPr>
              <a:t>2 - Campañas de marketing y promociones</a:t>
            </a:r>
            <a:endParaRPr lang="es-MX" sz="1200" b="1" i="1" u="sng" dirty="0">
              <a:effectLst>
                <a:outerShdw blurRad="38100" dist="38100" dir="2700000" algn="tl">
                  <a:srgbClr val="000000">
                    <a:alpha val="43137"/>
                  </a:srgbClr>
                </a:outerShdw>
              </a:effectLst>
            </a:endParaRPr>
          </a:p>
        </p:txBody>
      </p:sp>
      <p:sp>
        <p:nvSpPr>
          <p:cNvPr id="13" name="Título 4">
            <a:extLst>
              <a:ext uri="{FF2B5EF4-FFF2-40B4-BE49-F238E27FC236}">
                <a16:creationId xmlns:a16="http://schemas.microsoft.com/office/drawing/2014/main" id="{30D236C3-C9C8-DA59-206D-55F8C972A4DF}"/>
              </a:ext>
            </a:extLst>
          </p:cNvPr>
          <p:cNvSpPr txBox="1">
            <a:spLocks/>
          </p:cNvSpPr>
          <p:nvPr/>
        </p:nvSpPr>
        <p:spPr>
          <a:xfrm>
            <a:off x="3495655" y="3330539"/>
            <a:ext cx="6992472" cy="108049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Lanzar promociones de climatizadores portátiles durante eventos de alta amplitud térmica (</a:t>
            </a:r>
            <a:r>
              <a:rPr lang="es-MX" sz="1100" dirty="0" err="1">
                <a:effectLst>
                  <a:outerShdw blurRad="38100" dist="38100" dir="2700000" algn="tl">
                    <a:srgbClr val="000000">
                      <a:alpha val="43137"/>
                    </a:srgbClr>
                  </a:outerShdw>
                </a:effectLst>
              </a:rPr>
              <a:t>cluster</a:t>
            </a:r>
            <a:r>
              <a:rPr lang="es-MX" sz="1100" dirty="0">
                <a:effectLst>
                  <a:outerShdw blurRad="38100" dist="38100" dir="2700000" algn="tl">
                    <a:srgbClr val="000000">
                      <a:alpha val="43137"/>
                    </a:srgbClr>
                  </a:outerShdw>
                </a:effectLst>
              </a:rPr>
              <a:t> “verano cálido”) para capturar demanda dual.</a:t>
            </a:r>
          </a:p>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Ofertas de mantas eléctricas o kits de frío en períodos de frío extremo recurrentes (&lt; 5 °C).</a:t>
            </a:r>
            <a:endParaRPr lang="es-MX" sz="1100" i="1" u="sng" dirty="0">
              <a:effectLst>
                <a:outerShdw blurRad="38100" dist="38100" dir="2700000" algn="tl">
                  <a:srgbClr val="000000">
                    <a:alpha val="43137"/>
                  </a:srgbClr>
                </a:outerShdw>
              </a:effectLst>
            </a:endParaRPr>
          </a:p>
        </p:txBody>
      </p:sp>
      <p:sp>
        <p:nvSpPr>
          <p:cNvPr id="14" name="Título 4">
            <a:extLst>
              <a:ext uri="{FF2B5EF4-FFF2-40B4-BE49-F238E27FC236}">
                <a16:creationId xmlns:a16="http://schemas.microsoft.com/office/drawing/2014/main" id="{449B4355-C278-1939-4B8E-0FAEEA9C136A}"/>
              </a:ext>
            </a:extLst>
          </p:cNvPr>
          <p:cNvSpPr txBox="1">
            <a:spLocks/>
          </p:cNvSpPr>
          <p:nvPr/>
        </p:nvSpPr>
        <p:spPr>
          <a:xfrm>
            <a:off x="3291885" y="3958976"/>
            <a:ext cx="6992472" cy="32877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dirty="0">
                <a:effectLst>
                  <a:outerShdw blurRad="38100" dist="38100" dir="2700000" algn="tl">
                    <a:srgbClr val="000000">
                      <a:alpha val="43137"/>
                    </a:srgbClr>
                  </a:outerShdw>
                </a:effectLst>
              </a:rPr>
              <a:t>3 - Implementación de un modelo predictivo</a:t>
            </a:r>
            <a:endParaRPr lang="es-MX" sz="1200" b="1" i="1" u="sng" dirty="0">
              <a:effectLst>
                <a:outerShdw blurRad="38100" dist="38100" dir="2700000" algn="tl">
                  <a:srgbClr val="000000">
                    <a:alpha val="43137"/>
                  </a:srgbClr>
                </a:outerShdw>
              </a:effectLst>
            </a:endParaRPr>
          </a:p>
        </p:txBody>
      </p:sp>
      <p:sp>
        <p:nvSpPr>
          <p:cNvPr id="15" name="Título 4">
            <a:extLst>
              <a:ext uri="{FF2B5EF4-FFF2-40B4-BE49-F238E27FC236}">
                <a16:creationId xmlns:a16="http://schemas.microsoft.com/office/drawing/2014/main" id="{C012136B-A5DF-B03D-07CB-5DE8A4ACB048}"/>
              </a:ext>
            </a:extLst>
          </p:cNvPr>
          <p:cNvSpPr txBox="1">
            <a:spLocks/>
          </p:cNvSpPr>
          <p:nvPr/>
        </p:nvSpPr>
        <p:spPr>
          <a:xfrm>
            <a:off x="3495655" y="4205555"/>
            <a:ext cx="6992472" cy="108049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Desarrollar y desplegar un modelo de pronóstico diario que combine las dos PC (térmica y radiación/presión) para anticipar la demanda con al menos 7 días de antelación.</a:t>
            </a:r>
          </a:p>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Integrar el modelo en el sistema de planificación de las sucursales para automatizar alertas de reaprovisionamiento.</a:t>
            </a:r>
            <a:endParaRPr lang="es-MX" sz="1100" i="1" u="sng" dirty="0">
              <a:effectLst>
                <a:outerShdw blurRad="38100" dist="38100" dir="2700000" algn="tl">
                  <a:srgbClr val="000000">
                    <a:alpha val="43137"/>
                  </a:srgbClr>
                </a:outerShdw>
              </a:effectLst>
            </a:endParaRPr>
          </a:p>
        </p:txBody>
      </p:sp>
      <p:sp>
        <p:nvSpPr>
          <p:cNvPr id="16" name="Título 4">
            <a:extLst>
              <a:ext uri="{FF2B5EF4-FFF2-40B4-BE49-F238E27FC236}">
                <a16:creationId xmlns:a16="http://schemas.microsoft.com/office/drawing/2014/main" id="{0D45542D-B6B0-4A30-B7E7-A01701EBF7AD}"/>
              </a:ext>
            </a:extLst>
          </p:cNvPr>
          <p:cNvSpPr txBox="1">
            <a:spLocks/>
          </p:cNvSpPr>
          <p:nvPr/>
        </p:nvSpPr>
        <p:spPr>
          <a:xfrm>
            <a:off x="3291885" y="5015765"/>
            <a:ext cx="6992472" cy="32877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dirty="0">
                <a:effectLst>
                  <a:outerShdw blurRad="38100" dist="38100" dir="2700000" algn="tl">
                    <a:srgbClr val="000000">
                      <a:alpha val="43137"/>
                    </a:srgbClr>
                  </a:outerShdw>
                </a:effectLst>
              </a:rPr>
              <a:t>4 - Monitoreo continuo y refinamiento</a:t>
            </a:r>
            <a:endParaRPr lang="es-MX" sz="1200" b="1" i="1" u="sng" dirty="0">
              <a:effectLst>
                <a:outerShdw blurRad="38100" dist="38100" dir="2700000" algn="tl">
                  <a:srgbClr val="000000">
                    <a:alpha val="43137"/>
                  </a:srgbClr>
                </a:outerShdw>
              </a:effectLst>
            </a:endParaRPr>
          </a:p>
        </p:txBody>
      </p:sp>
      <p:sp>
        <p:nvSpPr>
          <p:cNvPr id="17" name="Título 4">
            <a:extLst>
              <a:ext uri="{FF2B5EF4-FFF2-40B4-BE49-F238E27FC236}">
                <a16:creationId xmlns:a16="http://schemas.microsoft.com/office/drawing/2014/main" id="{F0485C57-FFB2-4548-788D-C0DD2C3C9C85}"/>
              </a:ext>
            </a:extLst>
          </p:cNvPr>
          <p:cNvSpPr txBox="1">
            <a:spLocks/>
          </p:cNvSpPr>
          <p:nvPr/>
        </p:nvSpPr>
        <p:spPr>
          <a:xfrm>
            <a:off x="3495655" y="5262344"/>
            <a:ext cx="6992472" cy="108049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Establecer </a:t>
            </a:r>
            <a:r>
              <a:rPr lang="es-MX" sz="1100" dirty="0" err="1">
                <a:effectLst>
                  <a:outerShdw blurRad="38100" dist="38100" dir="2700000" algn="tl">
                    <a:srgbClr val="000000">
                      <a:alpha val="43137"/>
                    </a:srgbClr>
                  </a:outerShdw>
                </a:effectLst>
              </a:rPr>
              <a:t>dashboards</a:t>
            </a:r>
            <a:r>
              <a:rPr lang="es-MX" sz="1100" dirty="0">
                <a:effectLst>
                  <a:outerShdw blurRad="38100" dist="38100" dir="2700000" algn="tl">
                    <a:srgbClr val="000000">
                      <a:alpha val="43137"/>
                    </a:srgbClr>
                  </a:outerShdw>
                </a:effectLst>
              </a:rPr>
              <a:t> en </a:t>
            </a:r>
            <a:r>
              <a:rPr lang="es-MX" sz="1100" dirty="0" err="1">
                <a:effectLst>
                  <a:outerShdw blurRad="38100" dist="38100" dir="2700000" algn="tl">
                    <a:srgbClr val="000000">
                      <a:alpha val="43137"/>
                    </a:srgbClr>
                  </a:outerShdw>
                </a:effectLst>
              </a:rPr>
              <a:t>Power</a:t>
            </a:r>
            <a:r>
              <a:rPr lang="es-MX" sz="1100" dirty="0">
                <a:effectLst>
                  <a:outerShdw blurRad="38100" dist="38100" dir="2700000" algn="tl">
                    <a:srgbClr val="000000">
                      <a:alpha val="43137"/>
                    </a:srgbClr>
                  </a:outerShdw>
                </a:effectLst>
              </a:rPr>
              <a:t> BI que muestren en tiempo real la posición de cada día dentro de los </a:t>
            </a:r>
            <a:r>
              <a:rPr lang="es-MX" sz="1100" dirty="0" err="1">
                <a:effectLst>
                  <a:outerShdw blurRad="38100" dist="38100" dir="2700000" algn="tl">
                    <a:srgbClr val="000000">
                      <a:alpha val="43137"/>
                    </a:srgbClr>
                  </a:outerShdw>
                </a:effectLst>
              </a:rPr>
              <a:t>clusters</a:t>
            </a:r>
            <a:r>
              <a:rPr lang="es-MX" sz="1100" dirty="0">
                <a:effectLst>
                  <a:outerShdw blurRad="38100" dist="38100" dir="2700000" algn="tl">
                    <a:srgbClr val="000000">
                      <a:alpha val="43137"/>
                    </a:srgbClr>
                  </a:outerShdw>
                </a:effectLst>
              </a:rPr>
              <a:t> climáticos y su impacto en las ventas.</a:t>
            </a:r>
          </a:p>
          <a:p>
            <a:pPr marL="171450" indent="-171450">
              <a:buFont typeface="Arial" panose="020B0604020202020204" pitchFamily="34" charset="0"/>
              <a:buChar char="•"/>
            </a:pPr>
            <a:r>
              <a:rPr lang="es-MX" sz="1100" dirty="0">
                <a:effectLst>
                  <a:outerShdw blurRad="38100" dist="38100" dir="2700000" algn="tl">
                    <a:srgbClr val="000000">
                      <a:alpha val="43137"/>
                    </a:srgbClr>
                  </a:outerShdw>
                </a:effectLst>
              </a:rPr>
              <a:t>Revisar trimestralmente la precisión del modelo y ajustar parámetros de </a:t>
            </a:r>
            <a:r>
              <a:rPr lang="es-MX" sz="1100" dirty="0" err="1">
                <a:effectLst>
                  <a:outerShdw blurRad="38100" dist="38100" dir="2700000" algn="tl">
                    <a:srgbClr val="000000">
                      <a:alpha val="43137"/>
                    </a:srgbClr>
                  </a:outerShdw>
                </a:effectLst>
              </a:rPr>
              <a:t>clustering</a:t>
            </a:r>
            <a:r>
              <a:rPr lang="es-MX" sz="1100" dirty="0">
                <a:effectLst>
                  <a:outerShdw blurRad="38100" dist="38100" dir="2700000" algn="tl">
                    <a:srgbClr val="000000">
                      <a:alpha val="43137"/>
                    </a:srgbClr>
                  </a:outerShdw>
                </a:effectLst>
              </a:rPr>
              <a:t> según posibles cambios en los patrones climáticos.</a:t>
            </a:r>
            <a:endParaRPr lang="es-MX" sz="1100" i="1" u="sng" dirty="0">
              <a:effectLst>
                <a:outerShdw blurRad="38100" dist="38100" dir="2700000" algn="tl">
                  <a:srgbClr val="000000">
                    <a:alpha val="43137"/>
                  </a:srgbClr>
                </a:outerShdw>
              </a:effectLst>
            </a:endParaRPr>
          </a:p>
        </p:txBody>
      </p:sp>
      <p:sp>
        <p:nvSpPr>
          <p:cNvPr id="18" name="Título 4">
            <a:extLst>
              <a:ext uri="{FF2B5EF4-FFF2-40B4-BE49-F238E27FC236}">
                <a16:creationId xmlns:a16="http://schemas.microsoft.com/office/drawing/2014/main" id="{212AC871-57AE-EA70-3E00-7871C17945A5}"/>
              </a:ext>
            </a:extLst>
          </p:cNvPr>
          <p:cNvSpPr txBox="1">
            <a:spLocks/>
          </p:cNvSpPr>
          <p:nvPr/>
        </p:nvSpPr>
        <p:spPr>
          <a:xfrm>
            <a:off x="1578724" y="1996558"/>
            <a:ext cx="1304800" cy="8151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000" b="1" i="1" u="sng" dirty="0">
                <a:effectLst>
                  <a:outerShdw blurRad="38100" dist="38100" dir="2700000" algn="tl">
                    <a:srgbClr val="000000">
                      <a:alpha val="43137"/>
                    </a:srgbClr>
                  </a:outerShdw>
                </a:effectLst>
              </a:rPr>
              <a:t>Plan de acción </a:t>
            </a:r>
          </a:p>
        </p:txBody>
      </p:sp>
      <p:sp>
        <p:nvSpPr>
          <p:cNvPr id="19" name="Flecha: a la derecha 18">
            <a:extLst>
              <a:ext uri="{FF2B5EF4-FFF2-40B4-BE49-F238E27FC236}">
                <a16:creationId xmlns:a16="http://schemas.microsoft.com/office/drawing/2014/main" id="{973E7BD6-23B7-67E0-459F-3EF731FAE2EB}"/>
              </a:ext>
            </a:extLst>
          </p:cNvPr>
          <p:cNvSpPr/>
          <p:nvPr/>
        </p:nvSpPr>
        <p:spPr>
          <a:xfrm>
            <a:off x="2720433" y="2070831"/>
            <a:ext cx="529953" cy="3230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40311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n 14" descr="diseño abstracto">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4" y="1447800"/>
            <a:ext cx="9968657" cy="3771472"/>
          </a:xfrm>
        </p:spPr>
        <p:txBody>
          <a:bodyPr rtlCol="0">
            <a:normAutofit/>
          </a:bodyPr>
          <a:lstStyle/>
          <a:p>
            <a:pPr rtl="0"/>
            <a:r>
              <a:rPr lang="es-ES" sz="11500" dirty="0"/>
              <a:t>Gracias</a:t>
            </a:r>
          </a:p>
        </p:txBody>
      </p:sp>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AR"/>
          </a:p>
        </p:txBody>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4174D3-6B10-409E-9110-EEBEAA7E38C0}"/>
              </a:ext>
            </a:extLst>
          </p:cNvPr>
          <p:cNvSpPr>
            <a:spLocks noGrp="1"/>
          </p:cNvSpPr>
          <p:nvPr>
            <p:ph type="title"/>
          </p:nvPr>
        </p:nvSpPr>
        <p:spPr>
          <a:xfrm>
            <a:off x="0" y="95010"/>
            <a:ext cx="6091603" cy="1641986"/>
          </a:xfrm>
        </p:spPr>
        <p:txBody>
          <a:bodyPr rtlCol="0">
            <a:normAutofit/>
          </a:bodyPr>
          <a:lstStyle/>
          <a:p>
            <a:pPr algn="ctr" rtl="0"/>
            <a:r>
              <a:rPr lang="es-ES" noProof="1"/>
              <a:t>Contenido</a:t>
            </a:r>
          </a:p>
        </p:txBody>
      </p:sp>
      <p:pic>
        <p:nvPicPr>
          <p:cNvPr id="18" name="Imagen 17" descr="imagen abstracta">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ángulo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s-AR"/>
          </a:p>
        </p:txBody>
      </p:sp>
      <p:graphicFrame>
        <p:nvGraphicFramePr>
          <p:cNvPr id="4" name="Marcador de contenido 3" descr="Gráfico de SmartArt">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3044232984"/>
              </p:ext>
            </p:extLst>
          </p:nvPr>
        </p:nvGraphicFramePr>
        <p:xfrm>
          <a:off x="650668" y="1304818"/>
          <a:ext cx="4802031" cy="50857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ECD5F-486C-7EBD-2FC9-1C06728BC77D}"/>
            </a:ext>
          </a:extLst>
        </p:cNvPr>
        <p:cNvGrpSpPr/>
        <p:nvPr/>
      </p:nvGrpSpPr>
      <p:grpSpPr>
        <a:xfrm>
          <a:off x="0" y="0"/>
          <a:ext cx="0" cy="0"/>
          <a:chOff x="0" y="0"/>
          <a:chExt cx="0" cy="0"/>
        </a:xfrm>
      </p:grpSpPr>
      <p:sp>
        <p:nvSpPr>
          <p:cNvPr id="6" name="Título 4">
            <a:extLst>
              <a:ext uri="{FF2B5EF4-FFF2-40B4-BE49-F238E27FC236}">
                <a16:creationId xmlns:a16="http://schemas.microsoft.com/office/drawing/2014/main" id="{689A27F9-2F10-1E12-C76B-100BDFBD496E}"/>
              </a:ext>
            </a:extLst>
          </p:cNvPr>
          <p:cNvSpPr txBox="1">
            <a:spLocks/>
          </p:cNvSpPr>
          <p:nvPr/>
        </p:nvSpPr>
        <p:spPr>
          <a:xfrm>
            <a:off x="1723769" y="679835"/>
            <a:ext cx="2457814"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000" b="1" u="sng" dirty="0">
                <a:effectLst>
                  <a:outerShdw blurRad="38100" dist="38100" dir="2700000" algn="tl">
                    <a:srgbClr val="000000">
                      <a:alpha val="43137"/>
                    </a:srgbClr>
                  </a:outerShdw>
                </a:effectLst>
              </a:rPr>
              <a:t>Contexto</a:t>
            </a:r>
            <a:endParaRPr lang="es-AR" sz="6600" b="1" u="sng"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AED9E149-D551-3A2B-DB40-EACE132F0585}"/>
              </a:ext>
            </a:extLst>
          </p:cNvPr>
          <p:cNvSpPr txBox="1">
            <a:spLocks/>
          </p:cNvSpPr>
          <p:nvPr/>
        </p:nvSpPr>
        <p:spPr>
          <a:xfrm>
            <a:off x="1729438" y="1080558"/>
            <a:ext cx="8565263" cy="12449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En San Miguel de Tucumán, la demanda de productos de climatización como ventiladores, aires acondicionados y estufas muestra picos pronunciados asociados a variaciones extremas de temperatura; por ello, analizaremos datos meteorológicos diarios desde el 1 de enero de 2005 al 31 de julio de 2025 para anticipar periodos de frío y calor, de modo que Oscar Barbieri S.A. (empresa de retail dedicada a la comercialización de productos para el hogar) pueda optimizar sus niveles de stock, reducir costos de almacenamiento y lanzar campañas de venta más efectivas justo cuando la necesidad del cliente es máxima.</a:t>
            </a:r>
            <a:endParaRPr lang="es-AR" sz="8800" b="1" dirty="0"/>
          </a:p>
        </p:txBody>
      </p:sp>
      <p:cxnSp>
        <p:nvCxnSpPr>
          <p:cNvPr id="10" name="Conector recto 9">
            <a:extLst>
              <a:ext uri="{FF2B5EF4-FFF2-40B4-BE49-F238E27FC236}">
                <a16:creationId xmlns:a16="http://schemas.microsoft.com/office/drawing/2014/main" id="{F4DFC896-C725-7BDD-56C8-76C60FD1EC89}"/>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ítulo 4">
            <a:extLst>
              <a:ext uri="{FF2B5EF4-FFF2-40B4-BE49-F238E27FC236}">
                <a16:creationId xmlns:a16="http://schemas.microsoft.com/office/drawing/2014/main" id="{0542D7B9-41EA-86D8-74FC-9978955E6A94}"/>
              </a:ext>
            </a:extLst>
          </p:cNvPr>
          <p:cNvSpPr txBox="1">
            <a:spLocks/>
          </p:cNvSpPr>
          <p:nvPr/>
        </p:nvSpPr>
        <p:spPr>
          <a:xfrm>
            <a:off x="1722670" y="2508453"/>
            <a:ext cx="2457814"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000" b="1" u="sng" dirty="0">
                <a:effectLst>
                  <a:outerShdw blurRad="38100" dist="38100" dir="2700000" algn="tl">
                    <a:srgbClr val="000000">
                      <a:alpha val="43137"/>
                    </a:srgbClr>
                  </a:outerShdw>
                </a:effectLst>
              </a:rPr>
              <a:t>Audiencia</a:t>
            </a:r>
            <a:endParaRPr lang="es-AR" sz="6600" b="1" u="sng" dirty="0">
              <a:effectLst>
                <a:outerShdw blurRad="38100" dist="38100" dir="2700000" algn="tl">
                  <a:srgbClr val="000000">
                    <a:alpha val="43137"/>
                  </a:srgbClr>
                </a:outerShdw>
              </a:effectLst>
            </a:endParaRPr>
          </a:p>
        </p:txBody>
      </p:sp>
      <p:sp>
        <p:nvSpPr>
          <p:cNvPr id="12" name="Título 4">
            <a:extLst>
              <a:ext uri="{FF2B5EF4-FFF2-40B4-BE49-F238E27FC236}">
                <a16:creationId xmlns:a16="http://schemas.microsoft.com/office/drawing/2014/main" id="{E9AC9C00-62F2-6872-C8D5-23E0D3BCDD4B}"/>
              </a:ext>
            </a:extLst>
          </p:cNvPr>
          <p:cNvSpPr txBox="1">
            <a:spLocks/>
          </p:cNvSpPr>
          <p:nvPr/>
        </p:nvSpPr>
        <p:spPr>
          <a:xfrm>
            <a:off x="1722669" y="2909176"/>
            <a:ext cx="8565263" cy="124491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Font typeface="Arial" panose="020B0604020202020204" pitchFamily="34" charset="0"/>
              <a:buChar char="•"/>
            </a:pPr>
            <a:r>
              <a:rPr lang="es-MX" sz="1200" b="1" dirty="0"/>
              <a:t>Gerentes de Ventas:</a:t>
            </a:r>
            <a:r>
              <a:rPr lang="es-MX" sz="1200" dirty="0"/>
              <a:t> Para planificar objetivos y asignar recursos de manera precisa.</a:t>
            </a:r>
          </a:p>
          <a:p>
            <a:pPr>
              <a:buFont typeface="Arial" panose="020B0604020202020204" pitchFamily="34" charset="0"/>
              <a:buChar char="•"/>
            </a:pPr>
            <a:r>
              <a:rPr lang="es-MX" sz="1200" b="1" dirty="0"/>
              <a:t>Mandos Medios de Planificación Comercial:</a:t>
            </a:r>
            <a:r>
              <a:rPr lang="es-MX" sz="1200" dirty="0"/>
              <a:t> Para ajustar inventarios y coordinar promociones.</a:t>
            </a:r>
          </a:p>
          <a:p>
            <a:pPr>
              <a:buFont typeface="Arial" panose="020B0604020202020204" pitchFamily="34" charset="0"/>
              <a:buChar char="•"/>
            </a:pPr>
            <a:r>
              <a:rPr lang="es-MX" sz="1200" b="1" dirty="0"/>
              <a:t>Dirección de Operaciones:</a:t>
            </a:r>
            <a:r>
              <a:rPr lang="es-MX" sz="1200" dirty="0"/>
              <a:t> Para optimizar la cadena de suministro y reducir costos logísticos</a:t>
            </a:r>
            <a:r>
              <a:rPr lang="es-MX" sz="800" dirty="0"/>
              <a:t>.</a:t>
            </a:r>
          </a:p>
        </p:txBody>
      </p:sp>
      <p:sp>
        <p:nvSpPr>
          <p:cNvPr id="13" name="Título 4">
            <a:extLst>
              <a:ext uri="{FF2B5EF4-FFF2-40B4-BE49-F238E27FC236}">
                <a16:creationId xmlns:a16="http://schemas.microsoft.com/office/drawing/2014/main" id="{B29BEB1A-260A-99BC-E630-62A11CFD8B0E}"/>
              </a:ext>
            </a:extLst>
          </p:cNvPr>
          <p:cNvSpPr txBox="1">
            <a:spLocks/>
          </p:cNvSpPr>
          <p:nvPr/>
        </p:nvSpPr>
        <p:spPr>
          <a:xfrm>
            <a:off x="1729439" y="3936348"/>
            <a:ext cx="2457814"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2000" b="1" u="sng" dirty="0">
                <a:effectLst>
                  <a:outerShdw blurRad="38100" dist="38100" dir="2700000" algn="tl">
                    <a:srgbClr val="000000">
                      <a:alpha val="43137"/>
                    </a:srgbClr>
                  </a:outerShdw>
                </a:effectLst>
              </a:rPr>
              <a:t>Objetivo</a:t>
            </a:r>
            <a:endParaRPr lang="es-AR" sz="6600" b="1" u="sng" dirty="0">
              <a:effectLst>
                <a:outerShdw blurRad="38100" dist="38100" dir="2700000" algn="tl">
                  <a:srgbClr val="000000">
                    <a:alpha val="43137"/>
                  </a:srgbClr>
                </a:outerShdw>
              </a:effectLst>
            </a:endParaRPr>
          </a:p>
        </p:txBody>
      </p:sp>
      <p:sp>
        <p:nvSpPr>
          <p:cNvPr id="14" name="Título 4">
            <a:extLst>
              <a:ext uri="{FF2B5EF4-FFF2-40B4-BE49-F238E27FC236}">
                <a16:creationId xmlns:a16="http://schemas.microsoft.com/office/drawing/2014/main" id="{000D0C25-D576-85BC-73E7-6659008507AC}"/>
              </a:ext>
            </a:extLst>
          </p:cNvPr>
          <p:cNvSpPr txBox="1">
            <a:spLocks/>
          </p:cNvSpPr>
          <p:nvPr/>
        </p:nvSpPr>
        <p:spPr>
          <a:xfrm>
            <a:off x="1729438" y="4337071"/>
            <a:ext cx="8565263" cy="1940439"/>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Desarrollar un sistema de análisis y predicción térmica que permita anticipar eventos extremos de temperatura en zonas comerciales clave, con el fin de optimizar la planificación de ventas de productos de climatización.</a:t>
            </a:r>
          </a:p>
          <a:p>
            <a:endParaRPr lang="es-MX" sz="1200" dirty="0"/>
          </a:p>
          <a:p>
            <a:r>
              <a:rPr lang="es-MX" sz="1200" dirty="0"/>
              <a:t>A demás el estudio apunta a:</a:t>
            </a:r>
          </a:p>
          <a:p>
            <a:r>
              <a:rPr lang="es-MX" sz="1200" dirty="0"/>
              <a:t> </a:t>
            </a:r>
            <a:r>
              <a:rPr lang="es-MX" sz="500" dirty="0"/>
              <a:t> </a:t>
            </a:r>
            <a:endParaRPr lang="es-MX" sz="1200" dirty="0"/>
          </a:p>
          <a:p>
            <a:pPr lvl="1">
              <a:buFont typeface="Arial" panose="020B0604020202020204" pitchFamily="34" charset="0"/>
              <a:buChar char="•"/>
            </a:pPr>
            <a:r>
              <a:rPr lang="es-MX" sz="1200" dirty="0"/>
              <a:t>Detectar picos de temperatura (frío o calor) de forma automatizada</a:t>
            </a:r>
          </a:p>
          <a:p>
            <a:pPr lvl="1">
              <a:buFont typeface="Arial" panose="020B0604020202020204" pitchFamily="34" charset="0"/>
              <a:buChar char="•"/>
            </a:pPr>
            <a:r>
              <a:rPr lang="es-MX" sz="1200" dirty="0"/>
              <a:t>Visualizar </a:t>
            </a:r>
            <a:r>
              <a:rPr lang="es-MX" sz="1200" dirty="0" err="1"/>
              <a:t>insights</a:t>
            </a:r>
            <a:r>
              <a:rPr lang="es-MX" sz="1200" dirty="0"/>
              <a:t> térmicos útiles para la toma de decisiones comerciales</a:t>
            </a:r>
          </a:p>
          <a:p>
            <a:pPr lvl="1">
              <a:buFont typeface="Arial" panose="020B0604020202020204" pitchFamily="34" charset="0"/>
              <a:buChar char="•"/>
            </a:pPr>
            <a:r>
              <a:rPr lang="es-MX" sz="1200" dirty="0"/>
              <a:t>Generar la base analítica para un futuro modelo de pronóstico con Machine </a:t>
            </a:r>
            <a:r>
              <a:rPr lang="es-MX" sz="1200" dirty="0" err="1"/>
              <a:t>Learning</a:t>
            </a:r>
            <a:endParaRPr lang="es-MX" sz="1200" dirty="0"/>
          </a:p>
          <a:p>
            <a:pPr marL="171450" indent="-171450">
              <a:buFont typeface="Arial" panose="020B0604020202020204" pitchFamily="34" charset="0"/>
              <a:buChar char="•"/>
            </a:pPr>
            <a:endParaRPr lang="es-MX" sz="900" dirty="0"/>
          </a:p>
        </p:txBody>
      </p:sp>
      <p:cxnSp>
        <p:nvCxnSpPr>
          <p:cNvPr id="2" name="Conector recto 1">
            <a:extLst>
              <a:ext uri="{FF2B5EF4-FFF2-40B4-BE49-F238E27FC236}">
                <a16:creationId xmlns:a16="http://schemas.microsoft.com/office/drawing/2014/main" id="{FC8266B7-6B20-B181-ED0C-72373CF8DA6F}"/>
              </a:ext>
            </a:extLst>
          </p:cNvPr>
          <p:cNvCxnSpPr/>
          <p:nvPr/>
        </p:nvCxnSpPr>
        <p:spPr>
          <a:xfrm>
            <a:off x="1263722" y="130995"/>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Título 4">
            <a:extLst>
              <a:ext uri="{FF2B5EF4-FFF2-40B4-BE49-F238E27FC236}">
                <a16:creationId xmlns:a16="http://schemas.microsoft.com/office/drawing/2014/main" id="{0FABD3D2-F11C-8DCC-7CF7-A7EDA91B0B74}"/>
              </a:ext>
            </a:extLst>
          </p:cNvPr>
          <p:cNvSpPr txBox="1">
            <a:spLocks/>
          </p:cNvSpPr>
          <p:nvPr/>
        </p:nvSpPr>
        <p:spPr>
          <a:xfrm rot="16200000">
            <a:off x="-2726050" y="2871614"/>
            <a:ext cx="6853993" cy="111878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600" b="1" dirty="0"/>
              <a:t>INTRODUCCIÓN</a:t>
            </a:r>
            <a:endParaRPr lang="es-AR" sz="6600" b="1" dirty="0"/>
          </a:p>
        </p:txBody>
      </p:sp>
    </p:spTree>
    <p:extLst>
      <p:ext uri="{BB962C8B-B14F-4D97-AF65-F5344CB8AC3E}">
        <p14:creationId xmlns:p14="http://schemas.microsoft.com/office/powerpoint/2010/main" val="34999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4">
            <a:extLst>
              <a:ext uri="{FF2B5EF4-FFF2-40B4-BE49-F238E27FC236}">
                <a16:creationId xmlns:a16="http://schemas.microsoft.com/office/drawing/2014/main" id="{AE01FB04-179A-A4D5-3AF3-4B45E55916C7}"/>
              </a:ext>
            </a:extLst>
          </p:cNvPr>
          <p:cNvSpPr txBox="1">
            <a:spLocks/>
          </p:cNvSpPr>
          <p:nvPr/>
        </p:nvSpPr>
        <p:spPr>
          <a:xfrm>
            <a:off x="1729438" y="289486"/>
            <a:ext cx="8385997"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Hipótesis 1</a:t>
            </a:r>
            <a:r>
              <a:rPr lang="es-MX" sz="1400" b="1" dirty="0">
                <a:effectLst>
                  <a:outerShdw blurRad="38100" dist="38100" dir="2700000" algn="tl">
                    <a:srgbClr val="000000">
                      <a:alpha val="43137"/>
                    </a:srgbClr>
                  </a:outerShdw>
                </a:effectLst>
              </a:rPr>
              <a:t>: La temperatura máxima y mínima diaria presenta un patrón estacional claro</a:t>
            </a:r>
            <a:endParaRPr lang="es-AR" sz="4800" b="1"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9B2A0D37-E85C-4299-7B13-4E672485413D}"/>
              </a:ext>
            </a:extLst>
          </p:cNvPr>
          <p:cNvSpPr txBox="1">
            <a:spLocks/>
          </p:cNvSpPr>
          <p:nvPr/>
        </p:nvSpPr>
        <p:spPr>
          <a:xfrm>
            <a:off x="1813367" y="578685"/>
            <a:ext cx="8565263"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i="1" dirty="0"/>
              <a:t>Pregunta asociada: </a:t>
            </a:r>
            <a:r>
              <a:rPr lang="es-MX" sz="1200" i="1" dirty="0"/>
              <a:t>¿Qué meses concentran las temperaturas más altas y más bajas del año?</a:t>
            </a:r>
          </a:p>
        </p:txBody>
      </p:sp>
      <p:cxnSp>
        <p:nvCxnSpPr>
          <p:cNvPr id="10" name="Conector recto 9">
            <a:extLst>
              <a:ext uri="{FF2B5EF4-FFF2-40B4-BE49-F238E27FC236}">
                <a16:creationId xmlns:a16="http://schemas.microsoft.com/office/drawing/2014/main" id="{0A5AA2A8-D9A9-D5F9-DCA9-52B2289771EA}"/>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ítulo 4">
            <a:extLst>
              <a:ext uri="{FF2B5EF4-FFF2-40B4-BE49-F238E27FC236}">
                <a16:creationId xmlns:a16="http://schemas.microsoft.com/office/drawing/2014/main" id="{F9815F82-3F6D-C216-3542-7FDB12527AC5}"/>
              </a:ext>
            </a:extLst>
          </p:cNvPr>
          <p:cNvSpPr txBox="1">
            <a:spLocks/>
          </p:cNvSpPr>
          <p:nvPr/>
        </p:nvSpPr>
        <p:spPr>
          <a:xfrm>
            <a:off x="1813366" y="864581"/>
            <a:ext cx="8565263" cy="49160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Se espera que las temperaturas extremas sigan una lógica estacional, permitiendo anticipar con antelación los períodos de mayor demanda de productos fríos o calefactores.</a:t>
            </a:r>
            <a:endParaRPr lang="es-AR" sz="8800" b="1" dirty="0"/>
          </a:p>
        </p:txBody>
      </p:sp>
      <p:sp>
        <p:nvSpPr>
          <p:cNvPr id="20" name="Título 4">
            <a:extLst>
              <a:ext uri="{FF2B5EF4-FFF2-40B4-BE49-F238E27FC236}">
                <a16:creationId xmlns:a16="http://schemas.microsoft.com/office/drawing/2014/main" id="{6B77918E-14AD-9A15-88EC-5F55663C249F}"/>
              </a:ext>
            </a:extLst>
          </p:cNvPr>
          <p:cNvSpPr txBox="1">
            <a:spLocks/>
          </p:cNvSpPr>
          <p:nvPr/>
        </p:nvSpPr>
        <p:spPr>
          <a:xfrm>
            <a:off x="1729437" y="1428205"/>
            <a:ext cx="8385997"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Hipótesis 2</a:t>
            </a:r>
            <a:r>
              <a:rPr lang="es-MX" sz="1400" b="1" dirty="0">
                <a:effectLst>
                  <a:outerShdw blurRad="38100" dist="38100" dir="2700000" algn="tl">
                    <a:srgbClr val="000000">
                      <a:alpha val="43137"/>
                    </a:srgbClr>
                  </a:outerShdw>
                </a:effectLst>
              </a:rPr>
              <a:t>: Los extremos térmicos diarios se relacionan con otras variables climáticas</a:t>
            </a:r>
            <a:endParaRPr lang="es-AR" sz="4800" b="1" dirty="0">
              <a:effectLst>
                <a:outerShdw blurRad="38100" dist="38100" dir="2700000" algn="tl">
                  <a:srgbClr val="000000">
                    <a:alpha val="43137"/>
                  </a:srgbClr>
                </a:outerShdw>
              </a:effectLst>
            </a:endParaRPr>
          </a:p>
        </p:txBody>
      </p:sp>
      <p:sp>
        <p:nvSpPr>
          <p:cNvPr id="21" name="Título 4">
            <a:extLst>
              <a:ext uri="{FF2B5EF4-FFF2-40B4-BE49-F238E27FC236}">
                <a16:creationId xmlns:a16="http://schemas.microsoft.com/office/drawing/2014/main" id="{46D91A10-1ECA-C29B-0834-BB5D8A741A20}"/>
              </a:ext>
            </a:extLst>
          </p:cNvPr>
          <p:cNvSpPr txBox="1">
            <a:spLocks/>
          </p:cNvSpPr>
          <p:nvPr/>
        </p:nvSpPr>
        <p:spPr>
          <a:xfrm>
            <a:off x="1813366" y="1717404"/>
            <a:ext cx="9313545"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i="1" dirty="0"/>
              <a:t>Pregunta asociada: </a:t>
            </a:r>
            <a:r>
              <a:rPr lang="es-MX" sz="1200" i="1" dirty="0"/>
              <a:t>¿Qué condiciones acompañan los días más fríos o calurosos (humedad, nubosidad, viento, etc.)?</a:t>
            </a:r>
          </a:p>
        </p:txBody>
      </p:sp>
      <p:sp>
        <p:nvSpPr>
          <p:cNvPr id="22" name="Título 4">
            <a:extLst>
              <a:ext uri="{FF2B5EF4-FFF2-40B4-BE49-F238E27FC236}">
                <a16:creationId xmlns:a16="http://schemas.microsoft.com/office/drawing/2014/main" id="{11FF99FD-A8D0-DA4F-9D33-B60BB5064A85}"/>
              </a:ext>
            </a:extLst>
          </p:cNvPr>
          <p:cNvSpPr txBox="1">
            <a:spLocks/>
          </p:cNvSpPr>
          <p:nvPr/>
        </p:nvSpPr>
        <p:spPr>
          <a:xfrm>
            <a:off x="1813365" y="2003300"/>
            <a:ext cx="8565263" cy="49160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La correlación entre variables meteorológicas permitiría construir un modelo más robusto que anticipe sensaciones térmicas extremas incluso si la temperatura por sí sola no basta.</a:t>
            </a:r>
            <a:endParaRPr lang="es-AR" sz="8800" b="1" dirty="0"/>
          </a:p>
        </p:txBody>
      </p:sp>
      <p:sp>
        <p:nvSpPr>
          <p:cNvPr id="23" name="Título 4">
            <a:extLst>
              <a:ext uri="{FF2B5EF4-FFF2-40B4-BE49-F238E27FC236}">
                <a16:creationId xmlns:a16="http://schemas.microsoft.com/office/drawing/2014/main" id="{7921C0D9-CF7F-029A-A031-99E12971BCC1}"/>
              </a:ext>
            </a:extLst>
          </p:cNvPr>
          <p:cNvSpPr txBox="1">
            <a:spLocks/>
          </p:cNvSpPr>
          <p:nvPr/>
        </p:nvSpPr>
        <p:spPr>
          <a:xfrm>
            <a:off x="1729436" y="2568835"/>
            <a:ext cx="8385997"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Hipótesis 3</a:t>
            </a:r>
            <a:r>
              <a:rPr lang="es-MX" sz="1400" b="1" dirty="0">
                <a:effectLst>
                  <a:outerShdw blurRad="38100" dist="38100" dir="2700000" algn="tl">
                    <a:srgbClr val="000000">
                      <a:alpha val="43137"/>
                    </a:srgbClr>
                  </a:outerShdw>
                </a:effectLst>
              </a:rPr>
              <a:t>: Existen días con alta amplitud térmica que generan demanda dual (frío y calor)</a:t>
            </a:r>
            <a:endParaRPr lang="es-AR" sz="4800" b="1" dirty="0">
              <a:effectLst>
                <a:outerShdw blurRad="38100" dist="38100" dir="2700000" algn="tl">
                  <a:srgbClr val="000000">
                    <a:alpha val="43137"/>
                  </a:srgbClr>
                </a:outerShdw>
              </a:effectLst>
            </a:endParaRPr>
          </a:p>
        </p:txBody>
      </p:sp>
      <p:sp>
        <p:nvSpPr>
          <p:cNvPr id="24" name="Título 4">
            <a:extLst>
              <a:ext uri="{FF2B5EF4-FFF2-40B4-BE49-F238E27FC236}">
                <a16:creationId xmlns:a16="http://schemas.microsoft.com/office/drawing/2014/main" id="{E1A9D5FF-0835-4A4E-BC66-C650DD9F6134}"/>
              </a:ext>
            </a:extLst>
          </p:cNvPr>
          <p:cNvSpPr txBox="1">
            <a:spLocks/>
          </p:cNvSpPr>
          <p:nvPr/>
        </p:nvSpPr>
        <p:spPr>
          <a:xfrm>
            <a:off x="1813365" y="2858034"/>
            <a:ext cx="8565263"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i="1" dirty="0"/>
              <a:t>Pregunta asociada: </a:t>
            </a:r>
            <a:r>
              <a:rPr lang="es-MX" sz="1200" i="1" dirty="0"/>
              <a:t>¿Qué días muestran la mayor diferencia entre temperatura mínima y máxima?</a:t>
            </a:r>
          </a:p>
        </p:txBody>
      </p:sp>
      <p:sp>
        <p:nvSpPr>
          <p:cNvPr id="25" name="Título 4">
            <a:extLst>
              <a:ext uri="{FF2B5EF4-FFF2-40B4-BE49-F238E27FC236}">
                <a16:creationId xmlns:a16="http://schemas.microsoft.com/office/drawing/2014/main" id="{443FEA9B-12BE-63C0-78D5-022733767702}"/>
              </a:ext>
            </a:extLst>
          </p:cNvPr>
          <p:cNvSpPr txBox="1">
            <a:spLocks/>
          </p:cNvSpPr>
          <p:nvPr/>
        </p:nvSpPr>
        <p:spPr>
          <a:xfrm>
            <a:off x="1813364" y="3143930"/>
            <a:ext cx="8565263" cy="49160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Una amplitud elevada en una misma jornada puede impulsar la venta de productos de doble función o ajuste térmico rápido (aires </a:t>
            </a:r>
            <a:r>
              <a:rPr lang="es-MX" sz="1200" dirty="0" err="1"/>
              <a:t>inverter</a:t>
            </a:r>
            <a:r>
              <a:rPr lang="es-MX" sz="1200" dirty="0"/>
              <a:t>, </a:t>
            </a:r>
            <a:r>
              <a:rPr lang="es-MX" sz="1200" dirty="0" err="1"/>
              <a:t>caloventores</a:t>
            </a:r>
            <a:r>
              <a:rPr lang="es-MX" sz="1200" dirty="0"/>
              <a:t>, etc.).</a:t>
            </a:r>
            <a:endParaRPr lang="es-AR" sz="8800" b="1" dirty="0"/>
          </a:p>
        </p:txBody>
      </p:sp>
      <p:sp>
        <p:nvSpPr>
          <p:cNvPr id="26" name="Título 4">
            <a:extLst>
              <a:ext uri="{FF2B5EF4-FFF2-40B4-BE49-F238E27FC236}">
                <a16:creationId xmlns:a16="http://schemas.microsoft.com/office/drawing/2014/main" id="{0A4AC12D-B4DE-D197-ED9C-460EA2BE0E2A}"/>
              </a:ext>
            </a:extLst>
          </p:cNvPr>
          <p:cNvSpPr txBox="1">
            <a:spLocks/>
          </p:cNvSpPr>
          <p:nvPr/>
        </p:nvSpPr>
        <p:spPr>
          <a:xfrm>
            <a:off x="1729435" y="3703891"/>
            <a:ext cx="8385997"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Hipótesis 4</a:t>
            </a:r>
            <a:r>
              <a:rPr lang="es-MX" sz="1400" b="1" dirty="0">
                <a:effectLst>
                  <a:outerShdw blurRad="38100" dist="38100" dir="2700000" algn="tl">
                    <a:srgbClr val="000000">
                      <a:alpha val="43137"/>
                    </a:srgbClr>
                  </a:outerShdw>
                </a:effectLst>
              </a:rPr>
              <a:t>: Es posible detectar eventos térmicos extremos mediante patrones históricos</a:t>
            </a:r>
            <a:endParaRPr lang="es-AR" sz="4800" b="1" dirty="0">
              <a:effectLst>
                <a:outerShdw blurRad="38100" dist="38100" dir="2700000" algn="tl">
                  <a:srgbClr val="000000">
                    <a:alpha val="43137"/>
                  </a:srgbClr>
                </a:outerShdw>
              </a:effectLst>
            </a:endParaRPr>
          </a:p>
        </p:txBody>
      </p:sp>
      <p:sp>
        <p:nvSpPr>
          <p:cNvPr id="27" name="Título 4">
            <a:extLst>
              <a:ext uri="{FF2B5EF4-FFF2-40B4-BE49-F238E27FC236}">
                <a16:creationId xmlns:a16="http://schemas.microsoft.com/office/drawing/2014/main" id="{1DC13B4B-C3BF-806D-0999-CFE1049849FD}"/>
              </a:ext>
            </a:extLst>
          </p:cNvPr>
          <p:cNvSpPr txBox="1">
            <a:spLocks/>
          </p:cNvSpPr>
          <p:nvPr/>
        </p:nvSpPr>
        <p:spPr>
          <a:xfrm>
            <a:off x="1813364" y="3993090"/>
            <a:ext cx="10378636" cy="4007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i="1" dirty="0"/>
              <a:t>Pregunta asociada: </a:t>
            </a:r>
            <a:r>
              <a:rPr lang="es-MX" sz="1200" i="1" dirty="0"/>
              <a:t>¿Con qué frecuencia se superan umbrales críticos de temperatura (&gt;30 °C o &lt;5 °C)? ¿Se repiten en ciertos períodos?</a:t>
            </a:r>
          </a:p>
        </p:txBody>
      </p:sp>
      <p:sp>
        <p:nvSpPr>
          <p:cNvPr id="28" name="Título 4">
            <a:extLst>
              <a:ext uri="{FF2B5EF4-FFF2-40B4-BE49-F238E27FC236}">
                <a16:creationId xmlns:a16="http://schemas.microsoft.com/office/drawing/2014/main" id="{458F2E78-AF7D-6108-28B3-1A1F68F42155}"/>
              </a:ext>
            </a:extLst>
          </p:cNvPr>
          <p:cNvSpPr txBox="1">
            <a:spLocks/>
          </p:cNvSpPr>
          <p:nvPr/>
        </p:nvSpPr>
        <p:spPr>
          <a:xfrm>
            <a:off x="1813363" y="4278986"/>
            <a:ext cx="10233693" cy="49160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Validar esta hipótesis es clave para proyectar un modelo de predicción de picos térmicos que anticipe cambios de comportamiento en la demanda.</a:t>
            </a:r>
            <a:endParaRPr lang="es-AR" sz="8800" b="1" dirty="0"/>
          </a:p>
        </p:txBody>
      </p:sp>
      <p:sp>
        <p:nvSpPr>
          <p:cNvPr id="29" name="Título 4">
            <a:extLst>
              <a:ext uri="{FF2B5EF4-FFF2-40B4-BE49-F238E27FC236}">
                <a16:creationId xmlns:a16="http://schemas.microsoft.com/office/drawing/2014/main" id="{C93C8D7E-6FA7-A5CE-EED9-B439FE49CAAE}"/>
              </a:ext>
            </a:extLst>
          </p:cNvPr>
          <p:cNvSpPr txBox="1">
            <a:spLocks/>
          </p:cNvSpPr>
          <p:nvPr/>
        </p:nvSpPr>
        <p:spPr>
          <a:xfrm>
            <a:off x="1729435" y="4967423"/>
            <a:ext cx="10233692" cy="56510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Hipótesis 5</a:t>
            </a:r>
            <a:r>
              <a:rPr lang="es-MX" sz="1400" b="1" dirty="0">
                <a:effectLst>
                  <a:outerShdw blurRad="38100" dist="38100" dir="2700000" algn="tl">
                    <a:srgbClr val="000000">
                      <a:alpha val="43137"/>
                    </a:srgbClr>
                  </a:outerShdw>
                </a:effectLst>
              </a:rPr>
              <a:t>: El clima en San Miguel de Tucumán exhibe comportamientos estacionales estables a lo largo del</a:t>
            </a:r>
          </a:p>
          <a:p>
            <a:r>
              <a:rPr lang="es-MX" sz="1400" b="1" dirty="0">
                <a:effectLst>
                  <a:outerShdw blurRad="38100" dist="38100" dir="2700000" algn="tl">
                    <a:srgbClr val="000000">
                      <a:alpha val="43137"/>
                    </a:srgbClr>
                  </a:outerShdw>
                </a:effectLst>
              </a:rPr>
              <a:t>                      tiempo, caracterizados por combinaciones de variables climáticas que se repiten año a año</a:t>
            </a:r>
            <a:endParaRPr lang="es-AR" sz="4800" b="1" dirty="0">
              <a:effectLst>
                <a:outerShdw blurRad="38100" dist="38100" dir="2700000" algn="tl">
                  <a:srgbClr val="000000">
                    <a:alpha val="43137"/>
                  </a:srgbClr>
                </a:outerShdw>
              </a:effectLst>
            </a:endParaRPr>
          </a:p>
        </p:txBody>
      </p:sp>
      <p:sp>
        <p:nvSpPr>
          <p:cNvPr id="30" name="Título 4">
            <a:extLst>
              <a:ext uri="{FF2B5EF4-FFF2-40B4-BE49-F238E27FC236}">
                <a16:creationId xmlns:a16="http://schemas.microsoft.com/office/drawing/2014/main" id="{3EB1F54C-829A-6419-0404-11FCC1A99F50}"/>
              </a:ext>
            </a:extLst>
          </p:cNvPr>
          <p:cNvSpPr txBox="1">
            <a:spLocks/>
          </p:cNvSpPr>
          <p:nvPr/>
        </p:nvSpPr>
        <p:spPr>
          <a:xfrm>
            <a:off x="1813363" y="5515697"/>
            <a:ext cx="10233690" cy="37630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b="1" i="1" dirty="0"/>
              <a:t>Pregunta asociada: </a:t>
            </a:r>
            <a:r>
              <a:rPr lang="es-MX" sz="1200" i="1" dirty="0"/>
              <a:t>¿Existen patrones multivariados estacionales —combinaciones típicas de temperatura, humedad, presión,</a:t>
            </a:r>
          </a:p>
          <a:p>
            <a:r>
              <a:rPr lang="es-MX" sz="1200" i="1" dirty="0"/>
              <a:t>                                   radiación solar, etc.— que se repiten en ciertos meses o estaciones?</a:t>
            </a:r>
          </a:p>
        </p:txBody>
      </p:sp>
      <p:sp>
        <p:nvSpPr>
          <p:cNvPr id="31" name="Título 4">
            <a:extLst>
              <a:ext uri="{FF2B5EF4-FFF2-40B4-BE49-F238E27FC236}">
                <a16:creationId xmlns:a16="http://schemas.microsoft.com/office/drawing/2014/main" id="{54993B38-DAC8-36E6-AE7D-427D71AA932A}"/>
              </a:ext>
            </a:extLst>
          </p:cNvPr>
          <p:cNvSpPr txBox="1">
            <a:spLocks/>
          </p:cNvSpPr>
          <p:nvPr/>
        </p:nvSpPr>
        <p:spPr>
          <a:xfrm>
            <a:off x="1813364" y="5979577"/>
            <a:ext cx="8565263" cy="49160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200" dirty="0"/>
              <a:t>Detectar regularidades estacionales permitiría a la empresa anticiparse con mayor precisión a la demanda de productos de climatización, alineando el calendario promocional con el clima real.</a:t>
            </a:r>
            <a:endParaRPr lang="es-AR" sz="8800" b="1" dirty="0"/>
          </a:p>
        </p:txBody>
      </p:sp>
      <p:sp>
        <p:nvSpPr>
          <p:cNvPr id="36" name="Título 4">
            <a:extLst>
              <a:ext uri="{FF2B5EF4-FFF2-40B4-BE49-F238E27FC236}">
                <a16:creationId xmlns:a16="http://schemas.microsoft.com/office/drawing/2014/main" id="{BCDD7A40-89F1-244F-12D3-E4BCB5525B77}"/>
              </a:ext>
            </a:extLst>
          </p:cNvPr>
          <p:cNvSpPr txBox="1">
            <a:spLocks/>
          </p:cNvSpPr>
          <p:nvPr/>
        </p:nvSpPr>
        <p:spPr>
          <a:xfrm rot="16200000">
            <a:off x="-2803256" y="2742622"/>
            <a:ext cx="6916768" cy="111878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600" b="1" dirty="0"/>
              <a:t>HIPÓTESIS</a:t>
            </a:r>
            <a:endParaRPr lang="es-AR" sz="6600" b="1" dirty="0"/>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B5333-7C82-2BBD-A5AF-C6B8D828D36C}"/>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FFAB9A7E-81EF-8B28-DEBF-6C82C51E2CF7}"/>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ítulo 4">
            <a:extLst>
              <a:ext uri="{FF2B5EF4-FFF2-40B4-BE49-F238E27FC236}">
                <a16:creationId xmlns:a16="http://schemas.microsoft.com/office/drawing/2014/main" id="{CC879F9D-1D91-7265-EC13-60E94A6F2B58}"/>
              </a:ext>
            </a:extLst>
          </p:cNvPr>
          <p:cNvSpPr txBox="1">
            <a:spLocks/>
          </p:cNvSpPr>
          <p:nvPr/>
        </p:nvSpPr>
        <p:spPr>
          <a:xfrm rot="16200000">
            <a:off x="-2803256" y="2742622"/>
            <a:ext cx="6916768" cy="111878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6600" b="1" dirty="0"/>
              <a:t>METADATA</a:t>
            </a:r>
            <a:endParaRPr lang="es-AR" sz="6600" b="1" dirty="0"/>
          </a:p>
        </p:txBody>
      </p:sp>
      <p:pic>
        <p:nvPicPr>
          <p:cNvPr id="2050" name="Picture 2" descr="Weather by Open-Meteo Aplicación para Homey | Homey">
            <a:extLst>
              <a:ext uri="{FF2B5EF4-FFF2-40B4-BE49-F238E27FC236}">
                <a16:creationId xmlns:a16="http://schemas.microsoft.com/office/drawing/2014/main" id="{08D8A9D8-E015-A5FB-DE58-2CCF1E16B739}"/>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588000" y="431515"/>
            <a:ext cx="1109823" cy="110982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4">
            <a:extLst>
              <a:ext uri="{FF2B5EF4-FFF2-40B4-BE49-F238E27FC236}">
                <a16:creationId xmlns:a16="http://schemas.microsoft.com/office/drawing/2014/main" id="{A89900D2-09F1-C126-9D75-DDC395484554}"/>
              </a:ext>
            </a:extLst>
          </p:cNvPr>
          <p:cNvSpPr txBox="1">
            <a:spLocks/>
          </p:cNvSpPr>
          <p:nvPr/>
        </p:nvSpPr>
        <p:spPr>
          <a:xfrm>
            <a:off x="2623291" y="734694"/>
            <a:ext cx="7609770" cy="67308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600" b="1" dirty="0">
                <a:effectLst>
                  <a:outerShdw blurRad="38100" dist="38100" dir="2700000" algn="tl">
                    <a:srgbClr val="000000">
                      <a:alpha val="43137"/>
                    </a:srgbClr>
                  </a:outerShdw>
                </a:effectLst>
              </a:rPr>
              <a:t> </a:t>
            </a:r>
            <a:r>
              <a:rPr lang="es-MX" sz="1600" b="1" i="1" u="sng" dirty="0">
                <a:effectLst>
                  <a:outerShdw blurRad="38100" dist="38100" dir="2700000" algn="tl">
                    <a:srgbClr val="000000">
                      <a:alpha val="43137"/>
                    </a:srgbClr>
                  </a:outerShdw>
                </a:effectLst>
              </a:rPr>
              <a:t>Fuente de datos</a:t>
            </a:r>
            <a:r>
              <a:rPr lang="es-MX" sz="1600" b="1" dirty="0">
                <a:effectLst>
                  <a:outerShdw blurRad="38100" dist="38100" dir="2700000" algn="tl">
                    <a:srgbClr val="000000">
                      <a:alpha val="43137"/>
                    </a:srgbClr>
                  </a:outerShdw>
                </a:effectLst>
              </a:rPr>
              <a:t>: </a:t>
            </a:r>
            <a:r>
              <a:rPr lang="es-MX" sz="1400" b="1" dirty="0">
                <a:effectLst>
                  <a:outerShdw blurRad="38100" dist="38100" dir="2700000" algn="tl">
                    <a:srgbClr val="000000">
                      <a:alpha val="43137"/>
                    </a:srgbClr>
                  </a:outerShdw>
                </a:effectLst>
              </a:rPr>
              <a:t>API Open-</a:t>
            </a:r>
            <a:r>
              <a:rPr lang="es-MX" sz="1400" b="1" dirty="0" err="1">
                <a:effectLst>
                  <a:outerShdw blurRad="38100" dist="38100" dir="2700000" algn="tl">
                    <a:srgbClr val="000000">
                      <a:alpha val="43137"/>
                    </a:srgbClr>
                  </a:outerShdw>
                </a:effectLst>
              </a:rPr>
              <a:t>Meteo</a:t>
            </a:r>
            <a:r>
              <a:rPr lang="es-MX" sz="1400" b="1" dirty="0">
                <a:effectLst>
                  <a:outerShdw blurRad="38100" dist="38100" dir="2700000" algn="tl">
                    <a:srgbClr val="000000">
                      <a:alpha val="43137"/>
                    </a:srgbClr>
                  </a:outerShdw>
                </a:effectLst>
              </a:rPr>
              <a:t> </a:t>
            </a:r>
          </a:p>
          <a:p>
            <a:r>
              <a:rPr lang="es-MX" sz="1400" b="1" dirty="0">
                <a:effectLst>
                  <a:outerShdw blurRad="38100" dist="38100" dir="2700000" algn="tl">
                    <a:srgbClr val="000000">
                      <a:alpha val="43137"/>
                    </a:srgbClr>
                  </a:outerShdw>
                </a:effectLst>
              </a:rPr>
              <a:t>(datos climáticos diarios para San Miguel de Tucumán)</a:t>
            </a:r>
            <a:endParaRPr lang="es-AR" sz="8800" b="1" dirty="0">
              <a:effectLst>
                <a:outerShdw blurRad="38100" dist="38100" dir="2700000" algn="tl">
                  <a:srgbClr val="000000">
                    <a:alpha val="43137"/>
                  </a:srgbClr>
                </a:outerShdw>
              </a:effectLst>
            </a:endParaRPr>
          </a:p>
        </p:txBody>
      </p:sp>
      <p:sp>
        <p:nvSpPr>
          <p:cNvPr id="3" name="Título 4">
            <a:extLst>
              <a:ext uri="{FF2B5EF4-FFF2-40B4-BE49-F238E27FC236}">
                <a16:creationId xmlns:a16="http://schemas.microsoft.com/office/drawing/2014/main" id="{AE9C37C5-18C1-17FA-5CEA-56C2ED6A353B}"/>
              </a:ext>
            </a:extLst>
          </p:cNvPr>
          <p:cNvSpPr txBox="1">
            <a:spLocks/>
          </p:cNvSpPr>
          <p:nvPr/>
        </p:nvSpPr>
        <p:spPr>
          <a:xfrm>
            <a:off x="3302675" y="1638096"/>
            <a:ext cx="7609770" cy="47765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Variables temporales</a:t>
            </a:r>
            <a:r>
              <a:rPr lang="es-MX" sz="1400" b="1" dirty="0">
                <a:effectLst>
                  <a:outerShdw blurRad="38100" dist="38100" dir="2700000" algn="tl">
                    <a:srgbClr val="000000">
                      <a:alpha val="43137"/>
                    </a:srgbClr>
                  </a:outerShdw>
                </a:effectLst>
              </a:rPr>
              <a:t>: </a:t>
            </a:r>
            <a:r>
              <a:rPr lang="es-MX" sz="1200" b="1" dirty="0">
                <a:effectLst>
                  <a:outerShdw blurRad="38100" dist="38100" dir="2700000" algn="tl">
                    <a:srgbClr val="000000">
                      <a:alpha val="43137"/>
                    </a:srgbClr>
                  </a:outerShdw>
                </a:effectLst>
              </a:rPr>
              <a:t>Fecha </a:t>
            </a:r>
            <a:r>
              <a:rPr lang="es-MX" sz="1200" i="1" dirty="0">
                <a:effectLst>
                  <a:outerShdw blurRad="38100" dist="38100" dir="2700000" algn="tl">
                    <a:srgbClr val="000000">
                      <a:alpha val="43137"/>
                    </a:srgbClr>
                  </a:outerShdw>
                </a:effectLst>
              </a:rPr>
              <a:t>(Periodo de análisis: 01/01/2005 al 31/07/2025)</a:t>
            </a:r>
            <a:endParaRPr lang="es-AR" sz="8000" i="1" dirty="0">
              <a:effectLst>
                <a:outerShdw blurRad="38100" dist="38100" dir="2700000" algn="tl">
                  <a:srgbClr val="000000">
                    <a:alpha val="43137"/>
                  </a:srgbClr>
                </a:outerShdw>
              </a:effectLst>
            </a:endParaRPr>
          </a:p>
        </p:txBody>
      </p:sp>
      <p:sp>
        <p:nvSpPr>
          <p:cNvPr id="4" name="Título 4">
            <a:extLst>
              <a:ext uri="{FF2B5EF4-FFF2-40B4-BE49-F238E27FC236}">
                <a16:creationId xmlns:a16="http://schemas.microsoft.com/office/drawing/2014/main" id="{2A8EF3F3-3A13-1A84-81ED-FA5B65544C8B}"/>
              </a:ext>
            </a:extLst>
          </p:cNvPr>
          <p:cNvSpPr txBox="1">
            <a:spLocks/>
          </p:cNvSpPr>
          <p:nvPr/>
        </p:nvSpPr>
        <p:spPr>
          <a:xfrm>
            <a:off x="3318508" y="2188611"/>
            <a:ext cx="8421421" cy="47765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Variables numéricas</a:t>
            </a:r>
            <a:r>
              <a:rPr lang="es-MX" sz="1400" b="1" dirty="0">
                <a:effectLst>
                  <a:outerShdw blurRad="38100" dist="38100" dir="2700000" algn="tl">
                    <a:srgbClr val="000000">
                      <a:alpha val="43137"/>
                    </a:srgbClr>
                  </a:outerShdw>
                </a:effectLst>
              </a:rPr>
              <a:t>: </a:t>
            </a:r>
            <a:r>
              <a:rPr lang="es-MX" sz="1200" b="1" dirty="0">
                <a:effectLst>
                  <a:outerShdw blurRad="38100" dist="38100" dir="2700000" algn="tl">
                    <a:srgbClr val="000000">
                      <a:alpha val="43137"/>
                    </a:srgbClr>
                  </a:outerShdw>
                </a:effectLst>
              </a:rPr>
              <a:t>temperatura mínima, temperatura máxima, temperatura media, amplitud térmica,</a:t>
            </a:r>
          </a:p>
          <a:p>
            <a:r>
              <a:rPr lang="es-MX" sz="1200" b="1" dirty="0">
                <a:effectLst>
                  <a:outerShdw blurRad="38100" dist="38100" dir="2700000" algn="tl">
                    <a:srgbClr val="000000">
                      <a:alpha val="43137"/>
                    </a:srgbClr>
                  </a:outerShdw>
                </a:effectLst>
              </a:rPr>
              <a:t>                                            precipitaciones, humedad, presión, velocidad de viento, radiación solar, </a:t>
            </a:r>
            <a:r>
              <a:rPr lang="es-MX" sz="1200" b="1" dirty="0" err="1">
                <a:effectLst>
                  <a:outerShdw blurRad="38100" dist="38100" dir="2700000" algn="tl">
                    <a:srgbClr val="000000">
                      <a:alpha val="43137"/>
                    </a:srgbClr>
                  </a:outerShdw>
                </a:effectLst>
              </a:rPr>
              <a:t>etc</a:t>
            </a:r>
            <a:endParaRPr lang="es-AR" sz="8000" b="1" dirty="0">
              <a:effectLst>
                <a:outerShdw blurRad="38100" dist="38100" dir="2700000" algn="tl">
                  <a:srgbClr val="000000">
                    <a:alpha val="43137"/>
                  </a:srgbClr>
                </a:outerShdw>
              </a:effectLst>
            </a:endParaRPr>
          </a:p>
        </p:txBody>
      </p:sp>
      <p:sp>
        <p:nvSpPr>
          <p:cNvPr id="5" name="Título 4">
            <a:extLst>
              <a:ext uri="{FF2B5EF4-FFF2-40B4-BE49-F238E27FC236}">
                <a16:creationId xmlns:a16="http://schemas.microsoft.com/office/drawing/2014/main" id="{9B3D5D21-B35D-EFAF-10AF-DCC1D58581D1}"/>
              </a:ext>
            </a:extLst>
          </p:cNvPr>
          <p:cNvSpPr txBox="1">
            <a:spLocks/>
          </p:cNvSpPr>
          <p:nvPr/>
        </p:nvSpPr>
        <p:spPr>
          <a:xfrm>
            <a:off x="3318508" y="2748657"/>
            <a:ext cx="7609770" cy="47765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1400" b="1" dirty="0">
                <a:effectLst>
                  <a:outerShdw blurRad="38100" dist="38100" dir="2700000" algn="tl">
                    <a:srgbClr val="000000">
                      <a:alpha val="43137"/>
                    </a:srgbClr>
                  </a:outerShdw>
                </a:effectLst>
              </a:rPr>
              <a:t> </a:t>
            </a:r>
            <a:r>
              <a:rPr lang="es-MX" sz="1400" b="1" i="1" u="sng" dirty="0">
                <a:effectLst>
                  <a:outerShdw blurRad="38100" dist="38100" dir="2700000" algn="tl">
                    <a:srgbClr val="000000">
                      <a:alpha val="43137"/>
                    </a:srgbClr>
                  </a:outerShdw>
                </a:effectLst>
              </a:rPr>
              <a:t>Variables categóricas</a:t>
            </a:r>
            <a:r>
              <a:rPr lang="es-MX" sz="1400" b="1" dirty="0">
                <a:effectLst>
                  <a:outerShdw blurRad="38100" dist="38100" dir="2700000" algn="tl">
                    <a:srgbClr val="000000">
                      <a:alpha val="43137"/>
                    </a:srgbClr>
                  </a:outerShdw>
                </a:effectLst>
              </a:rPr>
              <a:t>: </a:t>
            </a:r>
            <a:r>
              <a:rPr lang="es-MX" sz="1200" b="1" dirty="0">
                <a:effectLst>
                  <a:outerShdw blurRad="38100" dist="38100" dir="2700000" algn="tl">
                    <a:srgbClr val="000000">
                      <a:alpha val="43137"/>
                    </a:srgbClr>
                  </a:outerShdw>
                </a:effectLst>
              </a:rPr>
              <a:t>estación del año, día de la semana, mes, tipo de evento extremo</a:t>
            </a:r>
            <a:endParaRPr lang="es-AR" sz="8000" b="1" dirty="0">
              <a:effectLst>
                <a:outerShdw blurRad="38100" dist="38100" dir="2700000" algn="tl">
                  <a:srgbClr val="000000">
                    <a:alpha val="43137"/>
                  </a:srgbClr>
                </a:outerShdw>
              </a:effectLst>
            </a:endParaRPr>
          </a:p>
        </p:txBody>
      </p:sp>
      <p:pic>
        <p:nvPicPr>
          <p:cNvPr id="12" name="Gráfico 11" descr="Calendario con relleno sólido">
            <a:extLst>
              <a:ext uri="{FF2B5EF4-FFF2-40B4-BE49-F238E27FC236}">
                <a16:creationId xmlns:a16="http://schemas.microsoft.com/office/drawing/2014/main" id="{FD9D6E97-4D1D-CD7E-BD48-2A4A66AB8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6380" y="1590229"/>
            <a:ext cx="407541" cy="407541"/>
          </a:xfrm>
          <a:prstGeom prst="rect">
            <a:avLst/>
          </a:prstGeom>
        </p:spPr>
      </p:pic>
      <p:pic>
        <p:nvPicPr>
          <p:cNvPr id="13" name="Gráfico 12" descr="Calculadora con relleno sólido">
            <a:extLst>
              <a:ext uri="{FF2B5EF4-FFF2-40B4-BE49-F238E27FC236}">
                <a16:creationId xmlns:a16="http://schemas.microsoft.com/office/drawing/2014/main" id="{ECF43750-7E59-A7C8-454A-6862857CCFC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26380" y="2156830"/>
            <a:ext cx="407541" cy="407541"/>
          </a:xfrm>
          <a:prstGeom prst="rect">
            <a:avLst/>
          </a:prstGeom>
        </p:spPr>
      </p:pic>
      <p:pic>
        <p:nvPicPr>
          <p:cNvPr id="14" name="Gráfico 13" descr="Red con relleno sólido">
            <a:extLst>
              <a:ext uri="{FF2B5EF4-FFF2-40B4-BE49-F238E27FC236}">
                <a16:creationId xmlns:a16="http://schemas.microsoft.com/office/drawing/2014/main" id="{EA7BA079-7D74-CAB1-86CA-582487E958F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26380" y="2698050"/>
            <a:ext cx="407541" cy="407541"/>
          </a:xfrm>
          <a:prstGeom prst="rect">
            <a:avLst/>
          </a:prstGeom>
        </p:spPr>
      </p:pic>
      <p:cxnSp>
        <p:nvCxnSpPr>
          <p:cNvPr id="16" name="Conector: angular 15">
            <a:extLst>
              <a:ext uri="{FF2B5EF4-FFF2-40B4-BE49-F238E27FC236}">
                <a16:creationId xmlns:a16="http://schemas.microsoft.com/office/drawing/2014/main" id="{D0D10101-97C8-B38D-B0B3-89396396C4FC}"/>
              </a:ext>
            </a:extLst>
          </p:cNvPr>
          <p:cNvCxnSpPr>
            <a:stCxn id="2050" idx="2"/>
            <a:endCxn id="14" idx="1"/>
          </p:cNvCxnSpPr>
          <p:nvPr/>
        </p:nvCxnSpPr>
        <p:spPr>
          <a:xfrm rot="16200000" flipH="1">
            <a:off x="1854405" y="1829845"/>
            <a:ext cx="1360483" cy="7834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E63485FC-E08B-4254-76CE-F3E5ED1D2EC4}"/>
              </a:ext>
            </a:extLst>
          </p:cNvPr>
          <p:cNvCxnSpPr>
            <a:cxnSpLocks/>
            <a:stCxn id="2050" idx="2"/>
          </p:cNvCxnSpPr>
          <p:nvPr/>
        </p:nvCxnSpPr>
        <p:spPr>
          <a:xfrm rot="16200000" flipH="1">
            <a:off x="2143384" y="1540866"/>
            <a:ext cx="796614" cy="7975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angular 31">
            <a:extLst>
              <a:ext uri="{FF2B5EF4-FFF2-40B4-BE49-F238E27FC236}">
                <a16:creationId xmlns:a16="http://schemas.microsoft.com/office/drawing/2014/main" id="{DC9D5DDA-5C98-0D92-E29B-2B05E7EA50EB}"/>
              </a:ext>
            </a:extLst>
          </p:cNvPr>
          <p:cNvCxnSpPr>
            <a:cxnSpLocks/>
          </p:cNvCxnSpPr>
          <p:nvPr/>
        </p:nvCxnSpPr>
        <p:spPr>
          <a:xfrm rot="16200000" flipH="1">
            <a:off x="2363652" y="1230264"/>
            <a:ext cx="363122" cy="8046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Tabla 34">
            <a:extLst>
              <a:ext uri="{FF2B5EF4-FFF2-40B4-BE49-F238E27FC236}">
                <a16:creationId xmlns:a16="http://schemas.microsoft.com/office/drawing/2014/main" id="{44DF0B7C-F8F6-C3CB-4768-CEB20C66B62C}"/>
              </a:ext>
            </a:extLst>
          </p:cNvPr>
          <p:cNvGraphicFramePr>
            <a:graphicFrameLocks noGrp="1"/>
          </p:cNvGraphicFramePr>
          <p:nvPr>
            <p:extLst>
              <p:ext uri="{D42A27DB-BD31-4B8C-83A1-F6EECF244321}">
                <p14:modId xmlns:p14="http://schemas.microsoft.com/office/powerpoint/2010/main" val="3217119460"/>
              </p:ext>
            </p:extLst>
          </p:nvPr>
        </p:nvGraphicFramePr>
        <p:xfrm>
          <a:off x="3333921" y="3962890"/>
          <a:ext cx="4153044" cy="2028992"/>
        </p:xfrm>
        <a:graphic>
          <a:graphicData uri="http://schemas.openxmlformats.org/drawingml/2006/table">
            <a:tbl>
              <a:tblPr firstRow="1" bandRow="1">
                <a:tableStyleId>{5C22544A-7EE6-4342-B048-85BDC9FD1C3A}</a:tableStyleId>
              </a:tblPr>
              <a:tblGrid>
                <a:gridCol w="1038261">
                  <a:extLst>
                    <a:ext uri="{9D8B030D-6E8A-4147-A177-3AD203B41FA5}">
                      <a16:colId xmlns:a16="http://schemas.microsoft.com/office/drawing/2014/main" val="3288119069"/>
                    </a:ext>
                  </a:extLst>
                </a:gridCol>
                <a:gridCol w="1038261">
                  <a:extLst>
                    <a:ext uri="{9D8B030D-6E8A-4147-A177-3AD203B41FA5}">
                      <a16:colId xmlns:a16="http://schemas.microsoft.com/office/drawing/2014/main" val="394695534"/>
                    </a:ext>
                  </a:extLst>
                </a:gridCol>
                <a:gridCol w="1038261">
                  <a:extLst>
                    <a:ext uri="{9D8B030D-6E8A-4147-A177-3AD203B41FA5}">
                      <a16:colId xmlns:a16="http://schemas.microsoft.com/office/drawing/2014/main" val="4214913002"/>
                    </a:ext>
                  </a:extLst>
                </a:gridCol>
                <a:gridCol w="1038261">
                  <a:extLst>
                    <a:ext uri="{9D8B030D-6E8A-4147-A177-3AD203B41FA5}">
                      <a16:colId xmlns:a16="http://schemas.microsoft.com/office/drawing/2014/main" val="1118282701"/>
                    </a:ext>
                  </a:extLst>
                </a:gridCol>
              </a:tblGrid>
              <a:tr h="507248">
                <a:tc>
                  <a:txBody>
                    <a:bodyPr/>
                    <a:lstStyle/>
                    <a:p>
                      <a:endParaRPr lang="es-AR"/>
                    </a:p>
                  </a:txBody>
                  <a:tcPr/>
                </a:tc>
                <a:tc>
                  <a:txBody>
                    <a:bodyPr/>
                    <a:lstStyle/>
                    <a:p>
                      <a:endParaRPr lang="es-AR"/>
                    </a:p>
                  </a:txBody>
                  <a:tcPr/>
                </a:tc>
                <a:tc>
                  <a:txBody>
                    <a:bodyPr/>
                    <a:lstStyle/>
                    <a:p>
                      <a:endParaRPr lang="es-AR" dirty="0"/>
                    </a:p>
                  </a:txBody>
                  <a:tcPr/>
                </a:tc>
                <a:tc>
                  <a:txBody>
                    <a:bodyPr/>
                    <a:lstStyle/>
                    <a:p>
                      <a:endParaRPr lang="es-AR"/>
                    </a:p>
                  </a:txBody>
                  <a:tcPr/>
                </a:tc>
                <a:extLst>
                  <a:ext uri="{0D108BD9-81ED-4DB2-BD59-A6C34878D82A}">
                    <a16:rowId xmlns:a16="http://schemas.microsoft.com/office/drawing/2014/main" val="2516720136"/>
                  </a:ext>
                </a:extLst>
              </a:tr>
              <a:tr h="507248">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2602451560"/>
                  </a:ext>
                </a:extLst>
              </a:tr>
              <a:tr h="507248">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660677877"/>
                  </a:ext>
                </a:extLst>
              </a:tr>
              <a:tr h="507248">
                <a:tc>
                  <a:txBody>
                    <a:bodyPr/>
                    <a:lstStyle/>
                    <a:p>
                      <a:endParaRPr lang="es-AR"/>
                    </a:p>
                  </a:txBody>
                  <a:tcPr/>
                </a:tc>
                <a:tc>
                  <a:txBody>
                    <a:bodyPr/>
                    <a:lstStyle/>
                    <a:p>
                      <a:endParaRPr lang="es-AR"/>
                    </a:p>
                  </a:txBody>
                  <a:tcPr/>
                </a:tc>
                <a:tc>
                  <a:txBody>
                    <a:bodyPr/>
                    <a:lstStyle/>
                    <a:p>
                      <a:endParaRPr lang="es-AR"/>
                    </a:p>
                  </a:txBody>
                  <a:tcPr/>
                </a:tc>
                <a:tc>
                  <a:txBody>
                    <a:bodyPr/>
                    <a:lstStyle/>
                    <a:p>
                      <a:endParaRPr lang="es-AR" dirty="0"/>
                    </a:p>
                  </a:txBody>
                  <a:tcPr/>
                </a:tc>
                <a:extLst>
                  <a:ext uri="{0D108BD9-81ED-4DB2-BD59-A6C34878D82A}">
                    <a16:rowId xmlns:a16="http://schemas.microsoft.com/office/drawing/2014/main" val="3128102553"/>
                  </a:ext>
                </a:extLst>
              </a:tr>
            </a:tbl>
          </a:graphicData>
        </a:graphic>
      </p:graphicFrame>
      <p:cxnSp>
        <p:nvCxnSpPr>
          <p:cNvPr id="38" name="Conector recto de flecha 37">
            <a:extLst>
              <a:ext uri="{FF2B5EF4-FFF2-40B4-BE49-F238E27FC236}">
                <a16:creationId xmlns:a16="http://schemas.microsoft.com/office/drawing/2014/main" id="{787CFA78-61DB-01BF-C0ED-6733A90AC6AC}"/>
              </a:ext>
            </a:extLst>
          </p:cNvPr>
          <p:cNvCxnSpPr/>
          <p:nvPr/>
        </p:nvCxnSpPr>
        <p:spPr>
          <a:xfrm>
            <a:off x="3318088" y="3834372"/>
            <a:ext cx="4226543"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FBEB227B-E728-F5EE-DEE2-546675A024E7}"/>
              </a:ext>
            </a:extLst>
          </p:cNvPr>
          <p:cNvCxnSpPr>
            <a:cxnSpLocks/>
          </p:cNvCxnSpPr>
          <p:nvPr/>
        </p:nvCxnSpPr>
        <p:spPr>
          <a:xfrm flipV="1">
            <a:off x="3145563" y="3962890"/>
            <a:ext cx="0" cy="202899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ítulo 4">
            <a:extLst>
              <a:ext uri="{FF2B5EF4-FFF2-40B4-BE49-F238E27FC236}">
                <a16:creationId xmlns:a16="http://schemas.microsoft.com/office/drawing/2014/main" id="{96FA62A7-62E5-EC10-2C87-474C69C2FB50}"/>
              </a:ext>
            </a:extLst>
          </p:cNvPr>
          <p:cNvSpPr txBox="1">
            <a:spLocks/>
          </p:cNvSpPr>
          <p:nvPr/>
        </p:nvSpPr>
        <p:spPr>
          <a:xfrm>
            <a:off x="3349334" y="3534310"/>
            <a:ext cx="4153044" cy="37234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1200" b="1" dirty="0">
                <a:effectLst>
                  <a:outerShdw blurRad="38100" dist="38100" dir="2700000" algn="tl">
                    <a:srgbClr val="000000">
                      <a:alpha val="43137"/>
                    </a:srgbClr>
                  </a:outerShdw>
                </a:effectLst>
              </a:rPr>
              <a:t>15 columnas iniciales + Columnas generadas</a:t>
            </a:r>
            <a:endParaRPr lang="es-AR" sz="8000" b="1" dirty="0">
              <a:effectLst>
                <a:outerShdw blurRad="38100" dist="38100" dir="2700000" algn="tl">
                  <a:srgbClr val="000000">
                    <a:alpha val="43137"/>
                  </a:srgbClr>
                </a:outerShdw>
              </a:effectLst>
            </a:endParaRPr>
          </a:p>
        </p:txBody>
      </p:sp>
      <p:sp>
        <p:nvSpPr>
          <p:cNvPr id="43" name="Título 4">
            <a:extLst>
              <a:ext uri="{FF2B5EF4-FFF2-40B4-BE49-F238E27FC236}">
                <a16:creationId xmlns:a16="http://schemas.microsoft.com/office/drawing/2014/main" id="{8074A8A7-C13C-9D6A-E182-95381C5ABD28}"/>
              </a:ext>
            </a:extLst>
          </p:cNvPr>
          <p:cNvSpPr txBox="1">
            <a:spLocks/>
          </p:cNvSpPr>
          <p:nvPr/>
        </p:nvSpPr>
        <p:spPr>
          <a:xfrm rot="16200000">
            <a:off x="1912251" y="4824664"/>
            <a:ext cx="2028992" cy="3054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1200" b="1" dirty="0">
                <a:effectLst>
                  <a:outerShdw blurRad="38100" dist="38100" dir="2700000" algn="tl">
                    <a:srgbClr val="000000">
                      <a:alpha val="43137"/>
                    </a:srgbClr>
                  </a:outerShdw>
                </a:effectLst>
              </a:rPr>
              <a:t> 7770 Filas</a:t>
            </a:r>
            <a:endParaRPr lang="es-AR" sz="8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5721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456BB-B10B-085F-2B26-D7DBAEC8229F}"/>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D85149E0-1D21-6FC6-5C8C-5D8745A179A9}"/>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D769B0E4-76F5-4656-8AA0-FD4384CD65E8}"/>
              </a:ext>
            </a:extLst>
          </p:cNvPr>
          <p:cNvSpPr txBox="1">
            <a:spLocks/>
          </p:cNvSpPr>
          <p:nvPr/>
        </p:nvSpPr>
        <p:spPr>
          <a:xfrm>
            <a:off x="1542298" y="164387"/>
            <a:ext cx="8608568"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400" b="1" i="1" dirty="0">
                <a:effectLst>
                  <a:outerShdw blurRad="38100" dist="38100" dir="2700000" algn="tl">
                    <a:srgbClr val="000000">
                      <a:alpha val="43137"/>
                    </a:srgbClr>
                  </a:outerShdw>
                </a:effectLst>
              </a:rPr>
              <a:t>¿Qué meses concentran las temperaturas más altas y más bajas del año?</a:t>
            </a:r>
            <a:endParaRPr lang="es-AR" sz="6600" b="1"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EF673AF6-949C-5FE1-DDAF-28F526CC9A95}"/>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3074" name="Picture 2">
            <a:extLst>
              <a:ext uri="{FF2B5EF4-FFF2-40B4-BE49-F238E27FC236}">
                <a16:creationId xmlns:a16="http://schemas.microsoft.com/office/drawing/2014/main" id="{3B805926-27F8-290C-19CC-31B724662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094" y="1273051"/>
            <a:ext cx="7149638" cy="517316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5A27A8B-CE77-C512-C4C6-D771DBED8D3F}"/>
              </a:ext>
            </a:extLst>
          </p:cNvPr>
          <p:cNvSpPr txBox="1"/>
          <p:nvPr/>
        </p:nvSpPr>
        <p:spPr>
          <a:xfrm>
            <a:off x="8691936" y="1273051"/>
            <a:ext cx="3500062" cy="5262979"/>
          </a:xfrm>
          <a:prstGeom prst="rect">
            <a:avLst/>
          </a:prstGeom>
          <a:noFill/>
        </p:spPr>
        <p:txBody>
          <a:bodyPr wrap="square">
            <a:spAutoFit/>
          </a:bodyPr>
          <a:lstStyle/>
          <a:p>
            <a:pPr algn="l"/>
            <a:r>
              <a:rPr lang="es-MX" sz="1200" b="1" i="0" dirty="0">
                <a:effectLst/>
                <a:latin typeface="Roboto" panose="02000000000000000000" pitchFamily="2" charset="0"/>
              </a:rPr>
              <a:t>Estacionalidad térmica</a:t>
            </a:r>
          </a:p>
          <a:p>
            <a:pPr algn="l"/>
            <a:endParaRPr lang="es-MX" sz="1200" b="0" i="0" dirty="0">
              <a:effectLst/>
              <a:latin typeface="Roboto" panose="02000000000000000000" pitchFamily="2" charset="0"/>
            </a:endParaRPr>
          </a:p>
          <a:p>
            <a:pPr algn="l"/>
            <a:r>
              <a:rPr lang="es-MX" sz="1200" b="0" i="0" dirty="0">
                <a:effectLst/>
                <a:latin typeface="Roboto" panose="02000000000000000000" pitchFamily="2" charset="0"/>
              </a:rPr>
              <a:t>Los gráficos muestran un patrón estacional claramente definido tanto para la temperatura máxima como para la mínima diaria en San Miguel de Tucumán.</a:t>
            </a:r>
          </a:p>
          <a:p>
            <a:pPr algn="l"/>
            <a:endParaRPr lang="es-MX" sz="1200" b="0" i="0" dirty="0">
              <a:effectLst/>
              <a:latin typeface="Roboto" panose="02000000000000000000" pitchFamily="2" charset="0"/>
            </a:endParaRPr>
          </a:p>
          <a:p>
            <a:pPr algn="l">
              <a:buFont typeface="Arial" panose="020B0604020202020204" pitchFamily="34" charset="0"/>
              <a:buChar char="•"/>
            </a:pPr>
            <a:r>
              <a:rPr lang="es-MX" sz="1200" b="1" i="0" dirty="0">
                <a:effectLst/>
                <a:latin typeface="Roboto" panose="02000000000000000000" pitchFamily="2" charset="0"/>
              </a:rPr>
              <a:t>Las temperaturas más altas</a:t>
            </a:r>
            <a:r>
              <a:rPr lang="es-MX" sz="1200" b="0" i="0" dirty="0">
                <a:effectLst/>
                <a:latin typeface="Roboto" panose="02000000000000000000" pitchFamily="2" charset="0"/>
              </a:rPr>
              <a:t> se concentran en los meses de verano (diciembre, enero y febrero), con medianas por encima de los 30°C y máximos que pueden superar los 40°C.</a:t>
            </a:r>
          </a:p>
          <a:p>
            <a:pPr algn="l">
              <a:buFont typeface="Arial" panose="020B0604020202020204" pitchFamily="34" charset="0"/>
              <a:buChar char="•"/>
            </a:pPr>
            <a:r>
              <a:rPr lang="es-MX" sz="1200" b="1" i="0" dirty="0">
                <a:effectLst/>
                <a:latin typeface="Roboto" panose="02000000000000000000" pitchFamily="2" charset="0"/>
              </a:rPr>
              <a:t>Las temperaturas más bajas</a:t>
            </a:r>
            <a:r>
              <a:rPr lang="es-MX" sz="1200" b="0" i="0" dirty="0">
                <a:effectLst/>
                <a:latin typeface="Roboto" panose="02000000000000000000" pitchFamily="2" charset="0"/>
              </a:rPr>
              <a:t> se registran en los meses de invierno (junio y julio), con mínimas cercanas o incluso por debajo de los 5°C.</a:t>
            </a:r>
          </a:p>
          <a:p>
            <a:pPr algn="l">
              <a:buFont typeface="Arial" panose="020B0604020202020204" pitchFamily="34" charset="0"/>
              <a:buChar char="•"/>
            </a:pPr>
            <a:endParaRPr lang="es-MX" sz="1200" b="0" i="0" dirty="0">
              <a:effectLst/>
              <a:latin typeface="Roboto" panose="02000000000000000000" pitchFamily="2" charset="0"/>
            </a:endParaRPr>
          </a:p>
          <a:p>
            <a:pPr algn="l"/>
            <a:r>
              <a:rPr lang="es-MX" sz="1200" b="0" i="0" dirty="0">
                <a:effectLst/>
                <a:latin typeface="Roboto" panose="02000000000000000000" pitchFamily="2" charset="0"/>
              </a:rPr>
              <a:t>Este comportamiento confirma la </a:t>
            </a:r>
            <a:r>
              <a:rPr lang="es-MX" sz="1200" b="1" i="0" dirty="0">
                <a:effectLst/>
                <a:latin typeface="Roboto" panose="02000000000000000000" pitchFamily="2" charset="0"/>
              </a:rPr>
              <a:t>Hipótesis 1</a:t>
            </a:r>
            <a:r>
              <a:rPr lang="es-MX" sz="1200" b="0" i="0" dirty="0">
                <a:effectLst/>
                <a:latin typeface="Roboto" panose="02000000000000000000" pitchFamily="2" charset="0"/>
              </a:rPr>
              <a:t>: existe una lógica estacional marcada, lo que permite </a:t>
            </a:r>
            <a:r>
              <a:rPr lang="es-MX" sz="1200" b="1" i="0" dirty="0">
                <a:effectLst/>
                <a:latin typeface="Roboto" panose="02000000000000000000" pitchFamily="2" charset="0"/>
              </a:rPr>
              <a:t>anticipar con precisión los períodos críticos para la planificación comercial</a:t>
            </a:r>
            <a:r>
              <a:rPr lang="es-MX" sz="1200" b="0" i="0" dirty="0">
                <a:effectLst/>
                <a:latin typeface="Roboto" panose="02000000000000000000" pitchFamily="2" charset="0"/>
              </a:rPr>
              <a:t> de productos de climatización, tanto de refrigeración como calefacción.</a:t>
            </a:r>
          </a:p>
          <a:p>
            <a:pPr algn="l"/>
            <a:endParaRPr lang="es-MX" sz="1200" b="0" i="0" dirty="0">
              <a:effectLst/>
              <a:latin typeface="Roboto" panose="02000000000000000000" pitchFamily="2" charset="0"/>
            </a:endParaRPr>
          </a:p>
          <a:p>
            <a:pPr algn="l"/>
            <a:r>
              <a:rPr lang="es-MX" sz="1200" b="0" i="0" dirty="0">
                <a:effectLst/>
                <a:latin typeface="Roboto" panose="02000000000000000000" pitchFamily="2" charset="0"/>
              </a:rPr>
              <a:t>Esta estacionalidad también representa una </a:t>
            </a:r>
            <a:r>
              <a:rPr lang="es-MX" sz="1200" b="1" i="0" dirty="0">
                <a:effectLst/>
                <a:latin typeface="Roboto" panose="02000000000000000000" pitchFamily="2" charset="0"/>
              </a:rPr>
              <a:t>oportunidad de sincronización entre el calendario promocional y el comportamiento climático real</a:t>
            </a:r>
            <a:r>
              <a:rPr lang="es-MX" sz="1200" b="0" i="0" dirty="0">
                <a:effectLst/>
                <a:latin typeface="Roboto" panose="02000000000000000000" pitchFamily="2" charset="0"/>
              </a:rPr>
              <a:t>, ajustando campañas, logística y stock a los meses de mayor demanda térmica.</a:t>
            </a:r>
          </a:p>
        </p:txBody>
      </p:sp>
    </p:spTree>
    <p:extLst>
      <p:ext uri="{BB962C8B-B14F-4D97-AF65-F5344CB8AC3E}">
        <p14:creationId xmlns:p14="http://schemas.microsoft.com/office/powerpoint/2010/main" val="2738909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C0B16-5625-623C-451A-6DA2CD56B18C}"/>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7CD9F280-2928-FF23-0A6D-9A79F46D6ADF}"/>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B009B270-074F-33A1-7F06-1B9C1B9256BB}"/>
              </a:ext>
            </a:extLst>
          </p:cNvPr>
          <p:cNvSpPr txBox="1">
            <a:spLocks/>
          </p:cNvSpPr>
          <p:nvPr/>
        </p:nvSpPr>
        <p:spPr>
          <a:xfrm>
            <a:off x="1542298" y="164387"/>
            <a:ext cx="8608568"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400" b="1" i="1" dirty="0">
                <a:effectLst>
                  <a:outerShdw blurRad="38100" dist="38100" dir="2700000" algn="tl">
                    <a:srgbClr val="000000">
                      <a:alpha val="43137"/>
                    </a:srgbClr>
                  </a:outerShdw>
                </a:effectLst>
              </a:rPr>
              <a:t>¿Qué condiciones acompañan los días más fríos o calurosos (humedad, nubosidad, viento, etc.)?</a:t>
            </a:r>
            <a:endParaRPr lang="es-AR" sz="6600" b="1"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E25DCEFD-11B8-58C4-C90F-F6FDA8326D3C}"/>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4098" name="Picture 2">
            <a:extLst>
              <a:ext uri="{FF2B5EF4-FFF2-40B4-BE49-F238E27FC236}">
                <a16:creationId xmlns:a16="http://schemas.microsoft.com/office/drawing/2014/main" id="{67698A62-A657-E6A8-E2C4-F18BB36D7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094" y="1365520"/>
            <a:ext cx="6294716" cy="44101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5C6F5806-12D9-CCC9-23F1-B3B82FC0DD6B}"/>
              </a:ext>
            </a:extLst>
          </p:cNvPr>
          <p:cNvSpPr>
            <a:spLocks noChangeArrowheads="1"/>
          </p:cNvSpPr>
          <p:nvPr/>
        </p:nvSpPr>
        <p:spPr bwMode="auto">
          <a:xfrm>
            <a:off x="7872498" y="1267918"/>
            <a:ext cx="4137989" cy="5330896"/>
          </a:xfrm>
          <a:prstGeom prst="rect">
            <a:avLst/>
          </a:prstGeom>
          <a:noFill/>
          <a:ln>
            <a:noFill/>
          </a:ln>
          <a:effec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1" i="0" u="none" strike="noStrike" cap="none" normalizeH="0" baseline="0" dirty="0">
                <a:ln>
                  <a:noFill/>
                </a:ln>
                <a:effectLst/>
                <a:latin typeface="Roboto" panose="02000000000000000000" pitchFamily="2" charset="0"/>
              </a:rPr>
              <a:t>Condiciones asociadas a temperaturas extremas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El análisis de correlación entre variables meteorológicas confirma que existen </a:t>
            </a:r>
            <a:r>
              <a:rPr kumimoji="0" lang="es-AR" altLang="es-AR" sz="1050" b="1" i="0" u="none" strike="noStrike" cap="none" normalizeH="0" baseline="0" dirty="0">
                <a:ln>
                  <a:noFill/>
                </a:ln>
                <a:effectLst/>
                <a:latin typeface="Roboto" panose="02000000000000000000" pitchFamily="2" charset="0"/>
              </a:rPr>
              <a:t>condiciones climáticas típicas que acompañan los días de temperaturas extremas</a:t>
            </a:r>
            <a:r>
              <a:rPr kumimoji="0" lang="es-AR" altLang="es-AR" sz="1050" b="0" i="0" u="none" strike="noStrike" cap="none" normalizeH="0" baseline="0" dirty="0">
                <a:ln>
                  <a:noFill/>
                </a:ln>
                <a:effectLst/>
                <a:latin typeface="Roboto" panose="02000000000000000000" pitchFamily="2" charset="0"/>
              </a:rPr>
              <a:t>, lo que valida la </a:t>
            </a:r>
            <a:r>
              <a:rPr kumimoji="0" lang="es-AR" altLang="es-AR" sz="1050" b="1" i="0" u="none" strike="noStrike" cap="none" normalizeH="0" baseline="0" dirty="0">
                <a:ln>
                  <a:noFill/>
                </a:ln>
                <a:effectLst/>
                <a:latin typeface="Roboto" panose="02000000000000000000" pitchFamily="2" charset="0"/>
              </a:rPr>
              <a:t>Hipótesis 2</a:t>
            </a:r>
            <a:r>
              <a:rPr kumimoji="0" lang="es-AR" altLang="es-AR" sz="1050" b="0" i="0" u="none" strike="noStrike" cap="none" normalizeH="0" baseline="0" dirty="0">
                <a:ln>
                  <a:noFill/>
                </a:ln>
                <a:effectLst/>
                <a:latin typeface="Roboto" panose="02000000000000000000" pitchFamily="2" charset="0"/>
              </a:rPr>
              <a:t>. </a:t>
            </a:r>
            <a:r>
              <a:rPr kumimoji="0" lang="es-AR" altLang="es-AR" sz="1050" b="1" i="0" u="none" strike="noStrike" cap="none" normalizeH="0" baseline="0" dirty="0">
                <a:ln>
                  <a:noFill/>
                </a:ln>
                <a:effectLst/>
                <a:latin typeface="Roboto" panose="02000000000000000000" pitchFamily="2" charset="0"/>
              </a:rPr>
              <a:t>Principales hallazgos: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05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 </a:t>
            </a:r>
            <a:r>
              <a:rPr kumimoji="0" lang="es-AR" altLang="es-AR" sz="1050" b="1" i="0" u="none" strike="noStrike" cap="none" normalizeH="0" baseline="0" dirty="0">
                <a:ln>
                  <a:noFill/>
                </a:ln>
                <a:effectLst/>
                <a:latin typeface="Roboto" panose="02000000000000000000" pitchFamily="2" charset="0"/>
              </a:rPr>
              <a:t>Temperaturas máximas</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Alta correlación positiva con la </a:t>
            </a:r>
            <a:r>
              <a:rPr kumimoji="0" lang="es-AR" altLang="es-AR" sz="1050" b="1" i="0" u="none" strike="noStrike" cap="none" normalizeH="0" baseline="0" dirty="0">
                <a:ln>
                  <a:noFill/>
                </a:ln>
                <a:effectLst/>
                <a:latin typeface="Roboto" panose="02000000000000000000" pitchFamily="2" charset="0"/>
              </a:rPr>
              <a:t>temperatura aparente</a:t>
            </a:r>
            <a:r>
              <a:rPr kumimoji="0" lang="es-AR" altLang="es-AR" sz="1050" b="0" i="0" u="none" strike="noStrike" cap="none" normalizeH="0" baseline="0" dirty="0">
                <a:ln>
                  <a:noFill/>
                </a:ln>
                <a:effectLst/>
                <a:latin typeface="Roboto" panose="02000000000000000000" pitchFamily="2" charset="0"/>
              </a:rPr>
              <a:t> </a:t>
            </a:r>
          </a:p>
          <a:p>
            <a:pPr marL="457200" marR="0" lvl="1" indent="0" algn="l" defTabSz="914400" rtl="0" eaLnBrk="0" fontAlgn="base" latinLnBrk="0" hangingPunct="0">
              <a:lnSpc>
                <a:spcPct val="100000"/>
              </a:lnSpc>
              <a:spcBef>
                <a:spcPct val="0"/>
              </a:spcBef>
              <a:spcAft>
                <a:spcPct val="0"/>
              </a:spcAft>
              <a:buClrTx/>
              <a:buSzTx/>
              <a:tabLst/>
            </a:pPr>
            <a:r>
              <a:rPr kumimoji="0" lang="es-AR" altLang="es-AR" sz="1050" b="0" i="0" u="none" strike="noStrike" cap="none" normalizeH="0" baseline="0" dirty="0">
                <a:ln>
                  <a:noFill/>
                </a:ln>
                <a:effectLst/>
                <a:latin typeface="Roboto" panose="02000000000000000000" pitchFamily="2" charset="0"/>
              </a:rPr>
              <a:t>(</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0.97</a:t>
            </a:r>
            <a:r>
              <a:rPr kumimoji="0" lang="es-AR" altLang="es-AR" sz="1050" b="0" i="0" u="none" strike="noStrike" cap="none" normalizeH="0" baseline="0" dirty="0">
                <a:ln>
                  <a:noFill/>
                </a:ln>
                <a:effectLst/>
                <a:latin typeface="Roboto" panose="02000000000000000000" pitchFamily="2" charset="0"/>
              </a:rPr>
              <a:t>) y la </a:t>
            </a:r>
            <a:r>
              <a:rPr kumimoji="0" lang="es-AR" altLang="es-AR" sz="1050" b="1" i="0" u="none" strike="noStrike" cap="none" normalizeH="0" baseline="0" dirty="0">
                <a:ln>
                  <a:noFill/>
                </a:ln>
                <a:effectLst/>
                <a:latin typeface="Roboto" panose="02000000000000000000" pitchFamily="2" charset="0"/>
              </a:rPr>
              <a:t>duración del sol</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0.55</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Correlación negativa con la </a:t>
            </a:r>
            <a:r>
              <a:rPr kumimoji="0" lang="es-AR" altLang="es-AR" sz="1050" b="1" i="0" u="none" strike="noStrike" cap="none" normalizeH="0" baseline="0" dirty="0">
                <a:ln>
                  <a:noFill/>
                </a:ln>
                <a:effectLst/>
                <a:latin typeface="Roboto" panose="02000000000000000000" pitchFamily="2" charset="0"/>
              </a:rPr>
              <a:t>presión atmosférica</a:t>
            </a:r>
            <a:r>
              <a:rPr kumimoji="0" lang="es-AR" altLang="es-AR" sz="1050" b="0" i="0" u="none" strike="noStrike" cap="none" normalizeH="0" baseline="0" dirty="0">
                <a:ln>
                  <a:noFill/>
                </a:ln>
                <a:effectLst/>
                <a:latin typeface="Roboto" panose="02000000000000000000" pitchFamily="2" charset="0"/>
              </a:rPr>
              <a:t> </a:t>
            </a:r>
          </a:p>
          <a:p>
            <a:pPr marL="457200" marR="0" lvl="1" indent="0" algn="l" defTabSz="914400" rtl="0" eaLnBrk="0" fontAlgn="base" latinLnBrk="0" hangingPunct="0">
              <a:lnSpc>
                <a:spcPct val="100000"/>
              </a:lnSpc>
              <a:spcBef>
                <a:spcPct val="0"/>
              </a:spcBef>
              <a:spcAft>
                <a:spcPct val="0"/>
              </a:spcAft>
              <a:buClrTx/>
              <a:buSzTx/>
              <a:tabLst/>
            </a:pPr>
            <a:r>
              <a:rPr kumimoji="0" lang="es-AR" altLang="es-AR" sz="1050" b="0" i="0" u="none" strike="noStrike" cap="none" normalizeH="0" baseline="0" dirty="0">
                <a:ln>
                  <a:noFill/>
                </a:ln>
                <a:effectLst/>
                <a:latin typeface="Roboto" panose="02000000000000000000" pitchFamily="2" charset="0"/>
              </a:rPr>
              <a:t>(</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-0.75</a:t>
            </a:r>
            <a:r>
              <a:rPr kumimoji="0" lang="es-AR" altLang="es-AR" sz="1050" b="0" i="0" u="none" strike="noStrike" cap="none" normalizeH="0" baseline="0" dirty="0">
                <a:ln>
                  <a:noFill/>
                </a:ln>
                <a:effectLst/>
                <a:latin typeface="Roboto" panose="02000000000000000000" pitchFamily="2" charset="0"/>
              </a:rPr>
              <a:t>) y la </a:t>
            </a:r>
            <a:r>
              <a:rPr kumimoji="0" lang="es-AR" altLang="es-AR" sz="1050" b="1" i="0" u="none" strike="noStrike" cap="none" normalizeH="0" baseline="0" dirty="0">
                <a:ln>
                  <a:noFill/>
                </a:ln>
                <a:effectLst/>
                <a:latin typeface="Roboto" panose="02000000000000000000" pitchFamily="2" charset="0"/>
              </a:rPr>
              <a:t>humedad relativa</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-0.29</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También se asocian a menor nubosidad (</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-0.16</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 </a:t>
            </a:r>
            <a:r>
              <a:rPr kumimoji="0" lang="es-AR" altLang="es-AR" sz="1050" b="1" i="0" u="none" strike="noStrike" cap="none" normalizeH="0" baseline="0" dirty="0">
                <a:ln>
                  <a:noFill/>
                </a:ln>
                <a:effectLst/>
                <a:latin typeface="Roboto" panose="02000000000000000000" pitchFamily="2" charset="0"/>
              </a:rPr>
              <a:t>Temperaturas mínimas</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Fuertemente asociadas a su temperatura aparente </a:t>
            </a:r>
          </a:p>
          <a:p>
            <a:pPr marL="457200" marR="0" lvl="1" indent="0" algn="l" defTabSz="914400" rtl="0" eaLnBrk="0" fontAlgn="base" latinLnBrk="0" hangingPunct="0">
              <a:lnSpc>
                <a:spcPct val="100000"/>
              </a:lnSpc>
              <a:spcBef>
                <a:spcPct val="0"/>
              </a:spcBef>
              <a:spcAft>
                <a:spcPct val="0"/>
              </a:spcAft>
              <a:buClrTx/>
              <a:buSzTx/>
              <a:tabLst/>
            </a:pPr>
            <a:r>
              <a:rPr kumimoji="0" lang="es-AR" altLang="es-AR" sz="1050" b="0" i="0" u="none" strike="noStrike" cap="none" normalizeH="0" baseline="0" dirty="0">
                <a:ln>
                  <a:noFill/>
                </a:ln>
                <a:effectLst/>
                <a:latin typeface="Roboto" panose="02000000000000000000" pitchFamily="2" charset="0"/>
              </a:rPr>
              <a:t>(</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0.99</a:t>
            </a:r>
            <a:r>
              <a:rPr kumimoji="0" lang="es-AR" altLang="es-AR" sz="1050" b="0" i="0" u="none" strike="noStrike" cap="none" normalizeH="0" baseline="0" dirty="0">
                <a:ln>
                  <a:noFill/>
                </a:ln>
                <a:effectLst/>
                <a:latin typeface="Roboto" panose="02000000000000000000" pitchFamily="2"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Relación positiva moderada con la </a:t>
            </a:r>
            <a:r>
              <a:rPr kumimoji="0" lang="es-AR" altLang="es-AR" sz="1050" b="1" i="0" u="none" strike="noStrike" cap="none" normalizeH="0" baseline="0" dirty="0">
                <a:ln>
                  <a:noFill/>
                </a:ln>
                <a:effectLst/>
                <a:latin typeface="Roboto" panose="02000000000000000000" pitchFamily="2" charset="0"/>
              </a:rPr>
              <a:t>humedad</a:t>
            </a:r>
            <a:r>
              <a:rPr kumimoji="0" lang="es-AR" altLang="es-AR" sz="1050" b="0" i="0" u="none" strike="noStrike" cap="none" normalizeH="0" baseline="0" dirty="0">
                <a:ln>
                  <a:noFill/>
                </a:ln>
                <a:effectLst/>
                <a:latin typeface="Roboto" panose="02000000000000000000" pitchFamily="2" charset="0"/>
              </a:rPr>
              <a:t> y la </a:t>
            </a:r>
            <a:r>
              <a:rPr kumimoji="0" lang="es-AR" altLang="es-AR" sz="1050" b="1" i="0" u="none" strike="noStrike" cap="none" normalizeH="0" baseline="0" dirty="0">
                <a:ln>
                  <a:noFill/>
                </a:ln>
                <a:effectLst/>
                <a:latin typeface="Roboto" panose="02000000000000000000" pitchFamily="2" charset="0"/>
              </a:rPr>
              <a:t>nubosidad</a:t>
            </a:r>
            <a:r>
              <a:rPr kumimoji="0" lang="es-AR" altLang="es-AR" sz="1050" b="0" i="0" u="none" strike="noStrike" cap="none" normalizeH="0" baseline="0" dirty="0">
                <a:ln>
                  <a:noFill/>
                </a:ln>
                <a:effectLst/>
                <a:latin typeface="Roboto" panose="02000000000000000000" pitchFamily="2" charset="0"/>
              </a:rPr>
              <a:t> (</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0.30</a:t>
            </a:r>
            <a:r>
              <a:rPr kumimoji="0" lang="es-AR" altLang="es-AR" sz="1050" b="0" i="0" u="none" strike="noStrike" cap="none" normalizeH="0" baseline="0" dirty="0">
                <a:ln>
                  <a:noFill/>
                </a:ln>
                <a:effectLst/>
                <a:latin typeface="Roboto" panose="02000000000000000000" pitchFamily="2" charset="0"/>
              </a:rPr>
              <a:t> y </a:t>
            </a:r>
            <a:r>
              <a:rPr kumimoji="0" lang="es-AR" altLang="es-AR" sz="1050" b="0" i="0" u="none" strike="noStrike" cap="none" normalizeH="0" baseline="0" dirty="0">
                <a:ln>
                  <a:noFill/>
                </a:ln>
                <a:effectLst/>
                <a:latin typeface="Courier New" panose="02070309020205020404" pitchFamily="49" charset="0"/>
                <a:cs typeface="Courier New" panose="02070309020205020404" pitchFamily="49" charset="0"/>
              </a:rPr>
              <a:t>r = 0.40</a:t>
            </a:r>
            <a:r>
              <a:rPr kumimoji="0" lang="es-AR" altLang="es-AR" sz="1050" b="0" i="0" u="none" strike="noStrike" cap="none" normalizeH="0" baseline="0" dirty="0">
                <a:ln>
                  <a:noFill/>
                </a:ln>
                <a:effectLst/>
                <a:latin typeface="Roboto" panose="02000000000000000000" pitchFamily="2" charset="0"/>
              </a:rPr>
              <a:t> respectivamente), lo que sugiere que noches nubladas y húmedas podrían amortiguar los descensos térmicos.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AR" altLang="es-AR" sz="1050" b="0" i="0" u="none" strike="noStrike" cap="none" normalizeH="0" baseline="0" dirty="0">
                <a:ln>
                  <a:noFill/>
                </a:ln>
                <a:effectLst/>
                <a:latin typeface="Roboto" panose="02000000000000000000" pitchFamily="2" charset="0"/>
              </a:rPr>
              <a:t>💨 Las variables de viento presentan </a:t>
            </a:r>
            <a:r>
              <a:rPr kumimoji="0" lang="es-AR" altLang="es-AR" sz="1050" b="1" i="0" u="none" strike="noStrike" cap="none" normalizeH="0" baseline="0" dirty="0">
                <a:ln>
                  <a:noFill/>
                </a:ln>
                <a:effectLst/>
                <a:latin typeface="Roboto" panose="02000000000000000000" pitchFamily="2" charset="0"/>
              </a:rPr>
              <a:t>correlaciones bajas</a:t>
            </a:r>
            <a:r>
              <a:rPr kumimoji="0" lang="es-AR" altLang="es-AR" sz="1050" b="0" i="0" u="none" strike="noStrike" cap="none" normalizeH="0" baseline="0" dirty="0">
                <a:ln>
                  <a:noFill/>
                </a:ln>
                <a:effectLst/>
                <a:latin typeface="Roboto" panose="02000000000000000000" pitchFamily="2" charset="0"/>
              </a:rPr>
              <a:t> con la temperatura, aunque podrían incidir indirectamente en la sensación térmica.</a:t>
            </a:r>
          </a:p>
          <a:p>
            <a:pPr marL="0" marR="0" lvl="0" indent="0" algn="l" defTabSz="914400" rtl="0" eaLnBrk="0" fontAlgn="base" latinLnBrk="0" hangingPunct="0">
              <a:lnSpc>
                <a:spcPct val="100000"/>
              </a:lnSpc>
              <a:spcBef>
                <a:spcPct val="0"/>
              </a:spcBef>
              <a:spcAft>
                <a:spcPct val="0"/>
              </a:spcAft>
              <a:buClrTx/>
              <a:buSzTx/>
              <a:tabLst/>
            </a:pPr>
            <a:endParaRPr kumimoji="0" lang="es-AR" altLang="es-AR" sz="1050" b="0" i="0" u="none" strike="noStrike" cap="none" normalizeH="0" baseline="0" dirty="0">
              <a:ln>
                <a:noFill/>
              </a:ln>
              <a:effectLst/>
              <a:latin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s-AR" sz="1050" b="0" i="0" u="none" strike="noStrike" cap="none" normalizeH="0" baseline="0" dirty="0">
                <a:ln>
                  <a:noFill/>
                </a:ln>
                <a:effectLst/>
                <a:latin typeface="Roboto" panose="02000000000000000000" pitchFamily="2" charset="0"/>
              </a:rPr>
              <a:t>Este patrón sugiere que las temperaturas extremas </a:t>
            </a:r>
            <a:r>
              <a:rPr kumimoji="0" lang="es-AR" altLang="es-AR" sz="1050" b="1" i="0" u="none" strike="noStrike" cap="none" normalizeH="0" baseline="0" dirty="0">
                <a:ln>
                  <a:noFill/>
                </a:ln>
                <a:effectLst/>
                <a:latin typeface="Roboto" panose="02000000000000000000" pitchFamily="2" charset="0"/>
              </a:rPr>
              <a:t>no se explican solo por la temperatura medida</a:t>
            </a:r>
            <a:r>
              <a:rPr kumimoji="0" lang="es-AR" altLang="es-AR" sz="1050" b="0" i="0" u="none" strike="noStrike" cap="none" normalizeH="0" baseline="0" dirty="0">
                <a:ln>
                  <a:noFill/>
                </a:ln>
                <a:effectLst/>
                <a:latin typeface="Roboto" panose="02000000000000000000" pitchFamily="2" charset="0"/>
              </a:rPr>
              <a:t>, sino que están acompañadas por </a:t>
            </a:r>
            <a:r>
              <a:rPr kumimoji="0" lang="es-AR" altLang="es-AR" sz="1050" b="1" i="0" u="none" strike="noStrike" cap="none" normalizeH="0" baseline="0" dirty="0">
                <a:ln>
                  <a:noFill/>
                </a:ln>
                <a:effectLst/>
                <a:latin typeface="Roboto" panose="02000000000000000000" pitchFamily="2" charset="0"/>
              </a:rPr>
              <a:t>combinaciones típicas</a:t>
            </a:r>
            <a:r>
              <a:rPr kumimoji="0" lang="es-AR" altLang="es-AR" sz="1050" b="0" i="0" u="none" strike="noStrike" cap="none" normalizeH="0" baseline="0" dirty="0">
                <a:ln>
                  <a:noFill/>
                </a:ln>
                <a:effectLst/>
                <a:latin typeface="Roboto" panose="02000000000000000000" pitchFamily="2" charset="0"/>
              </a:rPr>
              <a:t> de otras condiciones meteorológicas. Esto brinda oportunidades para construir un modelo predictivo más robusto para anticipar sensaciones térmicas o demanda de productos estacionales.</a:t>
            </a:r>
            <a:endParaRPr kumimoji="0" lang="es-AR" altLang="es-AR" sz="1050" b="0" i="0" u="none" strike="noStrike" cap="none" normalizeH="0" baseline="0" dirty="0">
              <a:ln>
                <a:noFill/>
              </a:ln>
              <a:effectLst/>
            </a:endParaRPr>
          </a:p>
        </p:txBody>
      </p:sp>
    </p:spTree>
    <p:extLst>
      <p:ext uri="{BB962C8B-B14F-4D97-AF65-F5344CB8AC3E}">
        <p14:creationId xmlns:p14="http://schemas.microsoft.com/office/powerpoint/2010/main" val="3880366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80E8A-B850-B3F7-ECFE-96847A09B625}"/>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A3A780D3-B749-DC39-BC2F-71717646CB6D}"/>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A2CF77D7-99A6-40D6-9D78-B7CD606AE67A}"/>
              </a:ext>
            </a:extLst>
          </p:cNvPr>
          <p:cNvSpPr txBox="1">
            <a:spLocks/>
          </p:cNvSpPr>
          <p:nvPr/>
        </p:nvSpPr>
        <p:spPr>
          <a:xfrm>
            <a:off x="1542298" y="164387"/>
            <a:ext cx="8608568"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400" b="1" i="1" dirty="0">
                <a:effectLst>
                  <a:outerShdw blurRad="38100" dist="38100" dir="2700000" algn="tl">
                    <a:srgbClr val="000000">
                      <a:alpha val="43137"/>
                    </a:srgbClr>
                  </a:outerShdw>
                </a:effectLst>
              </a:rPr>
              <a:t>¿Qué días muestran la mayor diferencia entre temperatura mínima y máxima?</a:t>
            </a:r>
            <a:endParaRPr lang="es-AR" sz="6600" b="1"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B2B8DD68-C3B2-8084-CB30-540861BC5241}"/>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5122" name="Picture 2">
            <a:extLst>
              <a:ext uri="{FF2B5EF4-FFF2-40B4-BE49-F238E27FC236}">
                <a16:creationId xmlns:a16="http://schemas.microsoft.com/office/drawing/2014/main" id="{A4BA65D1-4684-79D2-7337-0482A9C41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205" y="1119792"/>
            <a:ext cx="4648223" cy="27587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E064CBA-0FBE-2B16-8D94-9214C8E0E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205" y="3934912"/>
            <a:ext cx="7887872" cy="275870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2046BC8-7ED6-BB5E-D9CB-1F21D1A86C83}"/>
              </a:ext>
            </a:extLst>
          </p:cNvPr>
          <p:cNvSpPr txBox="1"/>
          <p:nvPr/>
        </p:nvSpPr>
        <p:spPr>
          <a:xfrm>
            <a:off x="6517244" y="1117223"/>
            <a:ext cx="5565161" cy="2800767"/>
          </a:xfrm>
          <a:prstGeom prst="rect">
            <a:avLst/>
          </a:prstGeom>
          <a:noFill/>
        </p:spPr>
        <p:txBody>
          <a:bodyPr wrap="square">
            <a:spAutoFit/>
          </a:bodyPr>
          <a:lstStyle/>
          <a:p>
            <a:pPr algn="l"/>
            <a:r>
              <a:rPr lang="es-MX" sz="1100" b="1" i="0" dirty="0">
                <a:effectLst/>
                <a:latin typeface="Roboto" panose="02000000000000000000" pitchFamily="2" charset="0"/>
              </a:rPr>
              <a:t>Amplitud térmica</a:t>
            </a:r>
          </a:p>
          <a:p>
            <a:pPr algn="l"/>
            <a:endParaRPr lang="es-MX" sz="1100" b="0" i="0" dirty="0">
              <a:effectLst/>
              <a:latin typeface="Roboto" panose="02000000000000000000" pitchFamily="2" charset="0"/>
            </a:endParaRPr>
          </a:p>
          <a:p>
            <a:pPr algn="l"/>
            <a:r>
              <a:rPr lang="es-MX" sz="1100" b="0" i="0" dirty="0">
                <a:effectLst/>
                <a:latin typeface="Roboto" panose="02000000000000000000" pitchFamily="2" charset="0"/>
              </a:rPr>
              <a:t>El análisis confirma que existen </a:t>
            </a:r>
            <a:r>
              <a:rPr lang="es-MX" sz="1100" b="1" i="0" dirty="0">
                <a:effectLst/>
                <a:latin typeface="Roboto" panose="02000000000000000000" pitchFamily="2" charset="0"/>
              </a:rPr>
              <a:t>días con alta amplitud térmica</a:t>
            </a:r>
            <a:r>
              <a:rPr lang="es-MX" sz="1100" b="0" i="0" dirty="0">
                <a:effectLst/>
                <a:latin typeface="Roboto" panose="02000000000000000000" pitchFamily="2" charset="0"/>
              </a:rPr>
              <a:t> (superior a 20 °C), caracterizados por mañanas frías y tardes calurosas. Este fenómeno representa oportunidades comerciales para productos de climatización dual (como aires </a:t>
            </a:r>
            <a:r>
              <a:rPr lang="es-MX" sz="1100" b="0" i="0" dirty="0" err="1">
                <a:effectLst/>
                <a:latin typeface="Roboto" panose="02000000000000000000" pitchFamily="2" charset="0"/>
              </a:rPr>
              <a:t>inverter</a:t>
            </a:r>
            <a:r>
              <a:rPr lang="es-MX" sz="1100" b="0" i="0" dirty="0">
                <a:effectLst/>
                <a:latin typeface="Roboto" panose="02000000000000000000" pitchFamily="2" charset="0"/>
              </a:rPr>
              <a:t> o </a:t>
            </a:r>
            <a:r>
              <a:rPr lang="es-MX" sz="1100" b="0" i="0" dirty="0" err="1">
                <a:effectLst/>
                <a:latin typeface="Roboto" panose="02000000000000000000" pitchFamily="2" charset="0"/>
              </a:rPr>
              <a:t>caloventores</a:t>
            </a:r>
            <a:r>
              <a:rPr lang="es-MX" sz="1100" b="0" i="0" dirty="0">
                <a:effectLst/>
                <a:latin typeface="Roboto" panose="02000000000000000000" pitchFamily="2" charset="0"/>
              </a:rPr>
              <a:t> con termostato).</a:t>
            </a:r>
          </a:p>
          <a:p>
            <a:pPr algn="l"/>
            <a:endParaRPr lang="es-MX" sz="1100" b="0" i="0" dirty="0">
              <a:effectLst/>
              <a:latin typeface="Roboto" panose="02000000000000000000" pitchFamily="2" charset="0"/>
            </a:endParaRPr>
          </a:p>
          <a:p>
            <a:pPr algn="l"/>
            <a:r>
              <a:rPr lang="es-MX" sz="1100" b="0" i="0" dirty="0">
                <a:effectLst/>
                <a:latin typeface="Roboto" panose="02000000000000000000" pitchFamily="2" charset="0"/>
              </a:rPr>
              <a:t>Además, se observaron </a:t>
            </a:r>
            <a:r>
              <a:rPr lang="es-MX" sz="1100" b="1" i="0" dirty="0">
                <a:effectLst/>
                <a:latin typeface="Roboto" panose="02000000000000000000" pitchFamily="2" charset="0"/>
              </a:rPr>
              <a:t>patrones climáticos asociados a la amplitud térmica</a:t>
            </a:r>
            <a:r>
              <a:rPr lang="es-MX" sz="1100" b="0" i="0" dirty="0">
                <a:effectLst/>
                <a:latin typeface="Roboto" panose="02000000000000000000" pitchFamily="2" charset="0"/>
              </a:rPr>
              <a:t>:</a:t>
            </a:r>
          </a:p>
          <a:p>
            <a:pPr algn="l"/>
            <a:endParaRPr lang="es-MX" sz="1100" b="0" i="0" dirty="0">
              <a:effectLst/>
              <a:latin typeface="Roboto" panose="02000000000000000000" pitchFamily="2" charset="0"/>
            </a:endParaRPr>
          </a:p>
          <a:p>
            <a:pPr algn="l">
              <a:buFont typeface="Arial" panose="020B0604020202020204" pitchFamily="34" charset="0"/>
              <a:buChar char="•"/>
            </a:pPr>
            <a:r>
              <a:rPr lang="es-MX" sz="1100" b="0" i="0" dirty="0">
                <a:effectLst/>
                <a:latin typeface="Roboto" panose="02000000000000000000" pitchFamily="2" charset="0"/>
              </a:rPr>
              <a:t>A mayor amplitud, la </a:t>
            </a:r>
            <a:r>
              <a:rPr lang="es-MX" sz="1100" b="1" i="0" dirty="0">
                <a:effectLst/>
                <a:latin typeface="Roboto" panose="02000000000000000000" pitchFamily="2" charset="0"/>
              </a:rPr>
              <a:t>humedad relativa disminuye</a:t>
            </a:r>
            <a:r>
              <a:rPr lang="es-MX" sz="1100" b="0" i="0" dirty="0">
                <a:effectLst/>
                <a:latin typeface="Roboto" panose="02000000000000000000" pitchFamily="2" charset="0"/>
              </a:rPr>
              <a:t>, lo que puede acentuar la percepción de calor.</a:t>
            </a:r>
          </a:p>
          <a:p>
            <a:pPr algn="l">
              <a:buFont typeface="Arial" panose="020B0604020202020204" pitchFamily="34" charset="0"/>
              <a:buChar char="•"/>
            </a:pPr>
            <a:r>
              <a:rPr lang="es-MX" sz="1100" b="0" i="0" dirty="0">
                <a:effectLst/>
                <a:latin typeface="Roboto" panose="02000000000000000000" pitchFamily="2" charset="0"/>
              </a:rPr>
              <a:t>También se detecta una </a:t>
            </a:r>
            <a:r>
              <a:rPr lang="es-MX" sz="1100" b="1" i="0" dirty="0">
                <a:effectLst/>
                <a:latin typeface="Roboto" panose="02000000000000000000" pitchFamily="2" charset="0"/>
              </a:rPr>
              <a:t>relación inversa con la nubosidad</a:t>
            </a:r>
            <a:r>
              <a:rPr lang="es-MX" sz="1100" b="0" i="0" dirty="0">
                <a:effectLst/>
                <a:latin typeface="Roboto" panose="02000000000000000000" pitchFamily="2" charset="0"/>
              </a:rPr>
              <a:t>, sugiriendo que los días con cielo despejado tienden a tener más variabilidad térmica.</a:t>
            </a:r>
          </a:p>
          <a:p>
            <a:pPr algn="l"/>
            <a:endParaRPr lang="es-MX" sz="1100" b="0" i="0" dirty="0">
              <a:effectLst/>
              <a:latin typeface="Roboto" panose="02000000000000000000" pitchFamily="2" charset="0"/>
            </a:endParaRPr>
          </a:p>
          <a:p>
            <a:pPr algn="l"/>
            <a:r>
              <a:rPr lang="es-MX" sz="1100" b="0" i="0" dirty="0">
                <a:effectLst/>
                <a:latin typeface="Roboto" panose="02000000000000000000" pitchFamily="2" charset="0"/>
              </a:rPr>
              <a:t>Estos hallazgos fortalecen la hipótesis y pueden ayudar a anticipar jornadas de alta exigencia térmica, optimizando la planificación de stock y campañas comerciales.</a:t>
            </a:r>
          </a:p>
        </p:txBody>
      </p:sp>
    </p:spTree>
    <p:extLst>
      <p:ext uri="{BB962C8B-B14F-4D97-AF65-F5344CB8AC3E}">
        <p14:creationId xmlns:p14="http://schemas.microsoft.com/office/powerpoint/2010/main" val="265668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DA5B2-55EA-240F-B583-B95298C9F222}"/>
            </a:ext>
          </a:extLst>
        </p:cNvPr>
        <p:cNvGrpSpPr/>
        <p:nvPr/>
      </p:nvGrpSpPr>
      <p:grpSpPr>
        <a:xfrm>
          <a:off x="0" y="0"/>
          <a:ext cx="0" cy="0"/>
          <a:chOff x="0" y="0"/>
          <a:chExt cx="0" cy="0"/>
        </a:xfrm>
      </p:grpSpPr>
      <p:cxnSp>
        <p:nvCxnSpPr>
          <p:cNvPr id="10" name="Conector recto 9">
            <a:extLst>
              <a:ext uri="{FF2B5EF4-FFF2-40B4-BE49-F238E27FC236}">
                <a16:creationId xmlns:a16="http://schemas.microsoft.com/office/drawing/2014/main" id="{7907681B-5BF9-7261-0E4E-AAD4E527035C}"/>
              </a:ext>
            </a:extLst>
          </p:cNvPr>
          <p:cNvCxnSpPr/>
          <p:nvPr/>
        </p:nvCxnSpPr>
        <p:spPr>
          <a:xfrm>
            <a:off x="1263722" y="164387"/>
            <a:ext cx="0" cy="659600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ítulo 4">
            <a:extLst>
              <a:ext uri="{FF2B5EF4-FFF2-40B4-BE49-F238E27FC236}">
                <a16:creationId xmlns:a16="http://schemas.microsoft.com/office/drawing/2014/main" id="{66E5CF0A-5377-3E52-9040-9CF26E827229}"/>
              </a:ext>
            </a:extLst>
          </p:cNvPr>
          <p:cNvSpPr txBox="1">
            <a:spLocks/>
          </p:cNvSpPr>
          <p:nvPr/>
        </p:nvSpPr>
        <p:spPr>
          <a:xfrm>
            <a:off x="1315092" y="143837"/>
            <a:ext cx="9083476" cy="1109823"/>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2300" b="1" i="1" dirty="0">
                <a:effectLst>
                  <a:outerShdw blurRad="38100" dist="38100" dir="2700000" algn="tl">
                    <a:srgbClr val="000000">
                      <a:alpha val="43137"/>
                    </a:srgbClr>
                  </a:outerShdw>
                </a:effectLst>
              </a:rPr>
              <a:t>¿Con qué frecuencia se superan umbrales críticos de temperatura (&gt;30 °C o &lt;5 °C)? ¿Se repiten en ciertos períodos?</a:t>
            </a:r>
            <a:endParaRPr lang="es-AR" sz="2300" b="1" dirty="0">
              <a:effectLst>
                <a:outerShdw blurRad="38100" dist="38100" dir="2700000" algn="tl">
                  <a:srgbClr val="000000">
                    <a:alpha val="43137"/>
                  </a:srgbClr>
                </a:outerShdw>
              </a:effectLst>
            </a:endParaRPr>
          </a:p>
        </p:txBody>
      </p:sp>
      <p:sp>
        <p:nvSpPr>
          <p:cNvPr id="7" name="Título 4">
            <a:extLst>
              <a:ext uri="{FF2B5EF4-FFF2-40B4-BE49-F238E27FC236}">
                <a16:creationId xmlns:a16="http://schemas.microsoft.com/office/drawing/2014/main" id="{A3FBDFA2-F69F-F759-2F4B-EE4352D330D9}"/>
              </a:ext>
            </a:extLst>
          </p:cNvPr>
          <p:cNvSpPr txBox="1">
            <a:spLocks/>
          </p:cNvSpPr>
          <p:nvPr/>
        </p:nvSpPr>
        <p:spPr>
          <a:xfrm rot="16200000">
            <a:off x="-2616258" y="3027224"/>
            <a:ext cx="6858000" cy="803552"/>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MX" sz="4000" b="1" dirty="0"/>
              <a:t>ANÁLISIS EXPLORATORIO</a:t>
            </a:r>
            <a:endParaRPr lang="es-AR" sz="4000" b="1" dirty="0"/>
          </a:p>
        </p:txBody>
      </p:sp>
      <p:pic>
        <p:nvPicPr>
          <p:cNvPr id="6146" name="Picture 2">
            <a:extLst>
              <a:ext uri="{FF2B5EF4-FFF2-40B4-BE49-F238E27FC236}">
                <a16:creationId xmlns:a16="http://schemas.microsoft.com/office/drawing/2014/main" id="{593276FD-D4AA-BC42-46CB-2B95254FD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296" y="1181742"/>
            <a:ext cx="5930356" cy="47050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BB59B13-7030-AA08-70A6-0F0D4EB7F3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582" y="1181710"/>
            <a:ext cx="4811253" cy="237311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BED0C9D6-BD75-28F9-E568-5741F2EE1D25}"/>
              </a:ext>
            </a:extLst>
          </p:cNvPr>
          <p:cNvSpPr txBox="1"/>
          <p:nvPr/>
        </p:nvSpPr>
        <p:spPr>
          <a:xfrm>
            <a:off x="7343854" y="3565134"/>
            <a:ext cx="4796775" cy="3162404"/>
          </a:xfrm>
          <a:prstGeom prst="rect">
            <a:avLst/>
          </a:prstGeom>
          <a:noFill/>
        </p:spPr>
        <p:txBody>
          <a:bodyPr wrap="square">
            <a:spAutoFit/>
          </a:bodyPr>
          <a:lstStyle/>
          <a:p>
            <a:pPr algn="l"/>
            <a:r>
              <a:rPr lang="es-MX" sz="1050" b="1" i="0" dirty="0">
                <a:effectLst>
                  <a:outerShdw blurRad="38100" dist="38100" dir="2700000" algn="tl">
                    <a:srgbClr val="000000">
                      <a:alpha val="43137"/>
                    </a:srgbClr>
                  </a:outerShdw>
                </a:effectLst>
                <a:latin typeface="Roboto" panose="02000000000000000000" pitchFamily="2" charset="0"/>
              </a:rPr>
              <a:t>Análisis de temperaturas extremas</a:t>
            </a:r>
          </a:p>
          <a:p>
            <a:pPr algn="l"/>
            <a:endParaRPr lang="es-MX" sz="1050" b="0" i="0" dirty="0">
              <a:effectLst>
                <a:outerShdw blurRad="38100" dist="38100" dir="2700000" algn="tl">
                  <a:srgbClr val="000000">
                    <a:alpha val="43137"/>
                  </a:srgbClr>
                </a:outerShdw>
              </a:effectLst>
              <a:latin typeface="Roboto" panose="02000000000000000000" pitchFamily="2" charset="0"/>
            </a:endParaRPr>
          </a:p>
          <a:p>
            <a:pPr algn="l"/>
            <a:r>
              <a:rPr lang="es-MX" sz="1050" b="0" i="0" dirty="0">
                <a:effectLst>
                  <a:outerShdw blurRad="38100" dist="38100" dir="2700000" algn="tl">
                    <a:srgbClr val="000000">
                      <a:alpha val="43137"/>
                    </a:srgbClr>
                  </a:outerShdw>
                </a:effectLst>
                <a:latin typeface="Roboto" panose="02000000000000000000" pitchFamily="2" charset="0"/>
              </a:rPr>
              <a:t>El análisis histórico de eventos térmicos extremos revela un patrón estacional claro y cierta tendencia creciente en la frecuencia de temperaturas extremas, especialmente en los días calurosos (&gt;30 °C). Los meses de enero, febrero, noviembre y diciembre concentran la mayoría de estos eventos, confirmando su impacto en la demanda estacional de equipos de refrigeración.</a:t>
            </a:r>
          </a:p>
          <a:p>
            <a:pPr algn="l"/>
            <a:r>
              <a:rPr lang="es-MX" sz="1050" b="0" i="0" dirty="0">
                <a:effectLst>
                  <a:outerShdw blurRad="38100" dist="38100" dir="2700000" algn="tl">
                    <a:srgbClr val="000000">
                      <a:alpha val="43137"/>
                    </a:srgbClr>
                  </a:outerShdw>
                </a:effectLst>
                <a:latin typeface="Roboto" panose="02000000000000000000" pitchFamily="2" charset="0"/>
              </a:rPr>
              <a:t>En contraste, los días con temperaturas mínimas extremas (&lt;5 °C) se concentran principalmente entre junio y julio, aunque su frecuencia anual es menor y muestra mayor variabilidad interanual.</a:t>
            </a:r>
          </a:p>
          <a:p>
            <a:pPr algn="l"/>
            <a:r>
              <a:rPr lang="es-MX" sz="1050" b="0" i="0" dirty="0">
                <a:effectLst>
                  <a:outerShdw blurRad="38100" dist="38100" dir="2700000" algn="tl">
                    <a:srgbClr val="000000">
                      <a:alpha val="43137"/>
                    </a:srgbClr>
                  </a:outerShdw>
                </a:effectLst>
                <a:latin typeface="Roboto" panose="02000000000000000000" pitchFamily="2" charset="0"/>
              </a:rPr>
              <a:t>El gráfico de evolución anual muestra una tendencia general al alza en los eventos de calor extremo, con picos destacados en los últimos años, lo cual refuerza la necesidad de una planificación comercial proactiva ante olas de calor cada vez más frecuentes.</a:t>
            </a:r>
          </a:p>
          <a:p>
            <a:pPr algn="l"/>
            <a:endParaRPr lang="es-MX" sz="1050" b="0" i="0" dirty="0">
              <a:effectLst>
                <a:outerShdw blurRad="38100" dist="38100" dir="2700000" algn="tl">
                  <a:srgbClr val="000000">
                    <a:alpha val="43137"/>
                  </a:srgbClr>
                </a:outerShdw>
              </a:effectLst>
              <a:latin typeface="Roboto" panose="02000000000000000000" pitchFamily="2" charset="0"/>
            </a:endParaRPr>
          </a:p>
          <a:p>
            <a:pPr algn="l"/>
            <a:r>
              <a:rPr lang="es-MX" sz="1050" b="0" i="0" dirty="0">
                <a:effectLst>
                  <a:outerShdw blurRad="38100" dist="38100" dir="2700000" algn="tl">
                    <a:srgbClr val="000000">
                      <a:alpha val="43137"/>
                    </a:srgbClr>
                  </a:outerShdw>
                </a:effectLst>
                <a:latin typeface="Roboto" panose="02000000000000000000" pitchFamily="2" charset="0"/>
              </a:rPr>
              <a:t>📌 Estos hallazgos sustentan la posibilidad de construir un modelo predictivo basado en patrones históricos para anticipar picos de temperatura, lo que permitiría a Oscar Barbieri S.A. ajustar su logística, inventario y campañas promocionales en función de la climatología esperada.</a:t>
            </a:r>
          </a:p>
        </p:txBody>
      </p:sp>
    </p:spTree>
    <p:extLst>
      <p:ext uri="{BB962C8B-B14F-4D97-AF65-F5344CB8AC3E}">
        <p14:creationId xmlns:p14="http://schemas.microsoft.com/office/powerpoint/2010/main" val="7766808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677_TF78884036_Win32" id="{F1E076FC-6030-4509-B277-491A790BB673}" vid="{D93CB026-5A42-48B9-A074-7DDFFFA1BB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16958A-754B-4396-9457-FD7A427A37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digital</Template>
  <TotalTime>91</TotalTime>
  <Words>2405</Words>
  <Application>Microsoft Office PowerPoint</Application>
  <PresentationFormat>Panorámica</PresentationFormat>
  <Paragraphs>167</Paragraphs>
  <Slides>13</Slides>
  <Notes>13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Calibri</vt:lpstr>
      <vt:lpstr>Century Gothic</vt:lpstr>
      <vt:lpstr>Courier New</vt:lpstr>
      <vt:lpstr>Roboto</vt:lpstr>
      <vt:lpstr>Wingdings 3</vt:lpstr>
      <vt:lpstr>Ion</vt:lpstr>
      <vt:lpstr>Análisis Climático Aplicado a la Planificación Comercial en Retail</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Augusto Parajon</dc:creator>
  <cp:lastModifiedBy>Augusto Parajon</cp:lastModifiedBy>
  <cp:revision>1</cp:revision>
  <dcterms:created xsi:type="dcterms:W3CDTF">2025-08-05T21:33:32Z</dcterms:created>
  <dcterms:modified xsi:type="dcterms:W3CDTF">2025-08-05T23:04:40Z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